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  <p:sldMasterId id="2147483900" r:id="rId5"/>
    <p:sldMasterId id="2147483941" r:id="rId6"/>
    <p:sldMasterId id="2147483983" r:id="rId7"/>
    <p:sldMasterId id="2147484023" r:id="rId8"/>
    <p:sldMasterId id="2147484066" r:id="rId9"/>
  </p:sldMasterIdLst>
  <p:notesMasterIdLst>
    <p:notesMasterId r:id="rId25"/>
  </p:notesMasterIdLst>
  <p:handoutMasterIdLst>
    <p:handoutMasterId r:id="rId26"/>
  </p:handoutMasterIdLst>
  <p:sldIdLst>
    <p:sldId id="2141410795" r:id="rId10"/>
    <p:sldId id="2147471305" r:id="rId11"/>
    <p:sldId id="2147471304" r:id="rId12"/>
    <p:sldId id="2141410796" r:id="rId13"/>
    <p:sldId id="2141410797" r:id="rId14"/>
    <p:sldId id="2141410798" r:id="rId15"/>
    <p:sldId id="2141410799" r:id="rId16"/>
    <p:sldId id="2141410800" r:id="rId17"/>
    <p:sldId id="2141410802" r:id="rId18"/>
    <p:sldId id="2147375207" r:id="rId19"/>
    <p:sldId id="2141410803" r:id="rId20"/>
    <p:sldId id="2147375239" r:id="rId21"/>
    <p:sldId id="2147375240" r:id="rId22"/>
    <p:sldId id="2779" r:id="rId23"/>
    <p:sldId id="2147375241" r:id="rId24"/>
  </p:sldIdLst>
  <p:sldSz cx="14630400" cy="8229600"/>
  <p:notesSz cx="6858000" cy="9144000"/>
  <p:defaultTextStyle>
    <a:defPPr>
      <a:defRPr lang="en-US"/>
    </a:defPPr>
    <a:lvl1pPr algn="l" defTabSz="730213" rtl="0" fontAlgn="base">
      <a:spcBef>
        <a:spcPct val="50000"/>
      </a:spcBef>
      <a:spcAft>
        <a:spcPct val="0"/>
      </a:spcAft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730213" indent="-273036" algn="l" defTabSz="730213" rtl="0" fontAlgn="base">
      <a:spcBef>
        <a:spcPct val="50000"/>
      </a:spcBef>
      <a:spcAft>
        <a:spcPct val="0"/>
      </a:spcAft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1462015" indent="-547661" algn="l" defTabSz="730213" rtl="0" fontAlgn="base">
      <a:spcBef>
        <a:spcPct val="50000"/>
      </a:spcBef>
      <a:spcAft>
        <a:spcPct val="0"/>
      </a:spcAft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2193816" indent="-822285" algn="l" defTabSz="730213" rtl="0" fontAlgn="base">
      <a:spcBef>
        <a:spcPct val="50000"/>
      </a:spcBef>
      <a:spcAft>
        <a:spcPct val="0"/>
      </a:spcAft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2925617" indent="-1096908" algn="l" defTabSz="730213" rtl="0" fontAlgn="base">
      <a:spcBef>
        <a:spcPct val="50000"/>
      </a:spcBef>
      <a:spcAft>
        <a:spcPct val="0"/>
      </a:spcAft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2285886" algn="l" defTabSz="457177" rtl="0" eaLnBrk="1" latinLnBrk="0" hangingPunct="1"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6pPr>
    <a:lvl7pPr marL="2743063" algn="l" defTabSz="457177" rtl="0" eaLnBrk="1" latinLnBrk="0" hangingPunct="1"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7pPr>
    <a:lvl8pPr marL="3200240" algn="l" defTabSz="457177" rtl="0" eaLnBrk="1" latinLnBrk="0" hangingPunct="1"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8pPr>
    <a:lvl9pPr marL="3657417" algn="l" defTabSz="457177" rtl="0" eaLnBrk="1" latinLnBrk="0" hangingPunct="1">
      <a:defRPr sz="30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orient="horz" pos="2593">
          <p15:clr>
            <a:srgbClr val="A4A3A4"/>
          </p15:clr>
        </p15:guide>
        <p15:guide id="3" orient="horz" pos="289">
          <p15:clr>
            <a:srgbClr val="A4A3A4"/>
          </p15:clr>
        </p15:guide>
        <p15:guide id="4" orient="horz" pos="4464">
          <p15:clr>
            <a:srgbClr val="A4A3A4"/>
          </p15:clr>
        </p15:guide>
        <p15:guide id="5" orient="horz" pos="2015">
          <p15:clr>
            <a:srgbClr val="A4A3A4"/>
          </p15:clr>
        </p15:guide>
        <p15:guide id="6" orient="horz" pos="4742">
          <p15:clr>
            <a:srgbClr val="A4A3A4"/>
          </p15:clr>
        </p15:guide>
        <p15:guide id="7" orient="horz" pos="1294">
          <p15:clr>
            <a:srgbClr val="A4A3A4"/>
          </p15:clr>
        </p15:guide>
        <p15:guide id="8" pos="4608">
          <p15:clr>
            <a:srgbClr val="A4A3A4"/>
          </p15:clr>
        </p15:guide>
        <p15:guide id="9" pos="4538">
          <p15:clr>
            <a:srgbClr val="A4A3A4"/>
          </p15:clr>
        </p15:guide>
        <p15:guide id="10" pos="4678">
          <p15:clr>
            <a:srgbClr val="A4A3A4"/>
          </p15:clr>
        </p15:guide>
        <p15:guide id="11" pos="431">
          <p15:clr>
            <a:srgbClr val="A4A3A4"/>
          </p15:clr>
        </p15:guide>
        <p15:guide id="12" pos="8786">
          <p15:clr>
            <a:srgbClr val="A4A3A4"/>
          </p15:clr>
        </p15:guide>
        <p15:guide id="13" pos="5964">
          <p15:clr>
            <a:srgbClr val="A4A3A4"/>
          </p15:clr>
        </p15:guide>
        <p15:guide id="14" pos="3270">
          <p15:clr>
            <a:srgbClr val="A4A3A4"/>
          </p15:clr>
        </p15:guide>
        <p15:guide id="15" pos="6097">
          <p15:clr>
            <a:srgbClr val="A4A3A4"/>
          </p15:clr>
        </p15:guide>
        <p15:guide id="16" pos="3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800503-8599-9043-4773-2566551BB72B}" name="Jung, Eun Suk [JACKR]" initials="JES[" userId="S::EJung2@its.jnj.com::3ba80718-3509-4416-96cf-bc7492d90c71" providerId="AD"/>
  <p188:author id="{34BA411A-75EB-3E1F-4619-1675BB12F08F}" name="Veena Angle" initials="VA" userId="Veena Angle" providerId="None"/>
  <p188:author id="{4826693A-422B-D988-2C5F-490CEB1AC1A9}" name="Kawamura, Shiho [JANJP]" initials="KS[" userId="S::skawamur@its.jnj.com::e73d960a-b337-4d62-8bf0-e3d1f3acd8be" providerId="AD"/>
  <p188:author id="{EBA02046-3FFD-5CC2-70CE-370D81890187}" name="Sajita Setia" initials="SS" userId="Sajita Setia" providerId="None"/>
  <p188:author id="{18F7CB72-9771-E60D-50E3-7855493DF571}" name="Jung," initials="" userId="S::EJung2@its.jnj.com::ffa54e75-a8d8-4365-9c20-a3bd63cf6ea7" providerId="AD"/>
  <p188:author id="{80ADE07A-321A-1624-8469-95134273FB65}" name="Kawamura, Shiho [JANJP]" initials="K[" userId="S::skawamur_its.jnj.com#ext#@netorg5319673.onmicrosoft.com::2d32e308-d325-4080-b80c-d909058e1085" providerId="AD"/>
  <p188:author id="{BF2DAC7D-1CF7-F089-47ED-E74C1DD4B5F7}" name="ゲスト ユーザー" initials="ゲユ" userId="S::urn:spo:anon#7de66448462199f434296b7716683a72cf80aee8a150ca7f2158290ba897be0e::" providerId="AD"/>
  <p188:author id="{CE7463BC-C5F3-FE3D-3D2C-A8A8A721400F}" name="Linh Tran" initials="LT" userId="daa35a375cf5a34a" providerId="Windows Live"/>
  <p188:author id="{FFE47EE6-A2F0-13A5-8EE8-3661DB1849A6}" name="Medical Writer" initials="MW" userId="Medical Writer" providerId="None"/>
  <p188:author id="{1C1E91E8-3FCB-C0AA-40EA-9E28D4CE966B}" name="Guest User" initials="GU" userId="S::urn:spo:anon#85051ba6b93a67bc20864a52f300e7d9cc63fe34cf7a5edfb045b5ff3790c17c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itis, Susan [JRDUS Non-J&amp;J]" initials="LS[N" lastIdx="14" clrIdx="0">
    <p:extLst>
      <p:ext uri="{19B8F6BF-5375-455C-9EA6-DF929625EA0E}">
        <p15:presenceInfo xmlns:p15="http://schemas.microsoft.com/office/powerpoint/2012/main" userId="S-1-5-21-1614895754-2146847981-1606980848-1229894" providerId="AD"/>
      </p:ext>
    </p:extLst>
  </p:cmAuthor>
  <p:cmAuthor id="2" name="Linh Tran" initials="LT" lastIdx="22" clrIdx="1">
    <p:extLst>
      <p:ext uri="{19B8F6BF-5375-455C-9EA6-DF929625EA0E}">
        <p15:presenceInfo xmlns:p15="http://schemas.microsoft.com/office/powerpoint/2012/main" userId="daa35a375cf5a3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941"/>
    <a:srgbClr val="7E2E78"/>
    <a:srgbClr val="FAF2F8"/>
    <a:srgbClr val="F3E1EF"/>
    <a:srgbClr val="3AE216"/>
    <a:srgbClr val="003479"/>
    <a:srgbClr val="F4F4F4"/>
    <a:srgbClr val="EDEC2F"/>
    <a:srgbClr val="0057A8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0" y="192"/>
      </p:cViewPr>
      <p:guideLst>
        <p:guide orient="horz" pos="4608"/>
        <p:guide orient="horz" pos="2593"/>
        <p:guide orient="horz" pos="289"/>
        <p:guide orient="horz" pos="4464"/>
        <p:guide orient="horz" pos="2015"/>
        <p:guide orient="horz" pos="4742"/>
        <p:guide orient="horz" pos="1294"/>
        <p:guide pos="4608"/>
        <p:guide pos="4538"/>
        <p:guide pos="4678"/>
        <p:guide pos="431"/>
        <p:guide pos="8786"/>
        <p:guide pos="5964"/>
        <p:guide pos="3270"/>
        <p:guide pos="6097"/>
        <p:guide pos="31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wamura, Shiho [JANJP]" userId="e73d960a-b337-4d62-8bf0-e3d1f3acd8be" providerId="ADAL" clId="{AFCFAAB4-89D8-47E8-AFAC-5E470AFF1B4B}"/>
    <pc:docChg chg="delSld modSld sldOrd delMainMaster delSection modSection">
      <pc:chgData name="Kawamura, Shiho [JANJP]" userId="e73d960a-b337-4d62-8bf0-e3d1f3acd8be" providerId="ADAL" clId="{AFCFAAB4-89D8-47E8-AFAC-5E470AFF1B4B}" dt="2023-02-09T09:37:11.155" v="6" actId="47"/>
      <pc:docMkLst>
        <pc:docMk/>
      </pc:docMkLst>
      <pc:sldChg chg="del">
        <pc:chgData name="Kawamura, Shiho [JANJP]" userId="e73d960a-b337-4d62-8bf0-e3d1f3acd8be" providerId="ADAL" clId="{AFCFAAB4-89D8-47E8-AFAC-5E470AFF1B4B}" dt="2023-02-09T09:37:11.155" v="6" actId="47"/>
        <pc:sldMkLst>
          <pc:docMk/>
          <pc:sldMk cId="2021190036" sldId="256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189449813" sldId="1195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809419557" sldId="2141410765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035046207" sldId="2141410766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537869538" sldId="2141410767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885591085" sldId="2141410768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4142620785" sldId="2141410769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966978528" sldId="2141410770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889983656" sldId="2141410771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846791317" sldId="2141410772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179517610" sldId="2141410773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859875593" sldId="2141410774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695464948" sldId="2141410775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015349624" sldId="2141410776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693965061" sldId="2141410777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920533165" sldId="2141410778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078034288" sldId="2141410779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475407966" sldId="2141410780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303564093" sldId="2141410781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22365578" sldId="2141410782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800824024" sldId="2141410784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4071983916" sldId="2141410789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438979019" sldId="2141410790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798870367" sldId="2141410792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348674443" sldId="2141410793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631986392" sldId="2141410794"/>
        </pc:sldMkLst>
      </pc:sldChg>
      <pc:sldChg chg="ord">
        <pc:chgData name="Kawamura, Shiho [JANJP]" userId="e73d960a-b337-4d62-8bf0-e3d1f3acd8be" providerId="ADAL" clId="{AFCFAAB4-89D8-47E8-AFAC-5E470AFF1B4B}" dt="2023-02-09T09:37:02.278" v="5"/>
        <pc:sldMkLst>
          <pc:docMk/>
          <pc:sldMk cId="2248291853" sldId="214141079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764330394" sldId="214141080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29766059" sldId="214141080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53064680" sldId="214141080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226359620" sldId="214141081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865537684" sldId="214141081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810508401" sldId="214141081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610880459" sldId="214141081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061937487" sldId="214141081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124866284" sldId="214141081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817641136" sldId="214141081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604311105" sldId="214141081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068994798" sldId="214141082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290394587" sldId="214141082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260112657" sldId="214141082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928507617" sldId="214141082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056091144" sldId="214141082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704674856" sldId="214141082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677687147" sldId="214141082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99621857" sldId="214141082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002661203" sldId="214141082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023093166" sldId="214141082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546800135" sldId="214141083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25071620" sldId="214141083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015962400" sldId="214141083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92410062" sldId="214141083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745208759" sldId="214141083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136222524" sldId="214141083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883220236" sldId="214141083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012216175" sldId="214141084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364503726" sldId="214141084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840745009" sldId="214141084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221965873" sldId="214141084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067792983" sldId="214141084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385093954" sldId="214141084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079160113" sldId="214141084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342010438" sldId="214141085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181998716" sldId="214141085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71054737" sldId="214141085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783972469" sldId="214141085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976808949" sldId="214141085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516163444" sldId="214141085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94716918" sldId="214141085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579664971" sldId="214141085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737856349" sldId="214141085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523303340" sldId="214141086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745348316" sldId="214141086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965053762" sldId="214141086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164281924" sldId="214141086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520848634" sldId="2141410866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213395376" sldId="214141087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744212609" sldId="214141087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509196804" sldId="214141087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916074982" sldId="2141410877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839447331" sldId="214141087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221366406" sldId="2141410879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483678444" sldId="214141088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571749209" sldId="2141410882"/>
        </pc:sldMkLst>
      </pc:sldChg>
      <pc:sldChg chg="del">
        <pc:chgData name="Kawamura, Shiho [JANJP]" userId="e73d960a-b337-4d62-8bf0-e3d1f3acd8be" providerId="ADAL" clId="{AFCFAAB4-89D8-47E8-AFAC-5E470AFF1B4B}" dt="2023-02-09T09:29:53.085" v="0" actId="47"/>
        <pc:sldMkLst>
          <pc:docMk/>
          <pc:sldMk cId="3018676812" sldId="214737520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032083481" sldId="214737520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571277151" sldId="214737520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51762515" sldId="214737521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942866673" sldId="214737521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247373114" sldId="214737521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636764588" sldId="214737521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278292857" sldId="214737521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427921954" sldId="214737521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782253960" sldId="214737521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174871142" sldId="2147375217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1595801450" sldId="2147375218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2815801309" sldId="214737521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243893359" sldId="2147375222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598392635" sldId="214737522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197053917" sldId="214737522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823667482" sldId="214737522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4017748353" sldId="214737522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00570560" sldId="214737522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933626785" sldId="2147375228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95161515" sldId="2147375229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67698349" sldId="2147375230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30064052" sldId="2147375231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796331729" sldId="2147375232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764679577" sldId="2147375233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726635679" sldId="2147375234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769043447" sldId="2147375235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2124308666" sldId="2147375236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3766897248" sldId="2147375237"/>
        </pc:sldMkLst>
      </pc:sldChg>
      <pc:sldChg chg="del">
        <pc:chgData name="Kawamura, Shiho [JANJP]" userId="e73d960a-b337-4d62-8bf0-e3d1f3acd8be" providerId="ADAL" clId="{AFCFAAB4-89D8-47E8-AFAC-5E470AFF1B4B}" dt="2023-02-09T09:30:17.072" v="2" actId="47"/>
        <pc:sldMkLst>
          <pc:docMk/>
          <pc:sldMk cId="1692479708" sldId="2147375238"/>
        </pc:sldMkLst>
      </pc:sldChg>
      <pc:sldChg chg="del">
        <pc:chgData name="Kawamura, Shiho [JANJP]" userId="e73d960a-b337-4d62-8bf0-e3d1f3acd8be" providerId="ADAL" clId="{AFCFAAB4-89D8-47E8-AFAC-5E470AFF1B4B}" dt="2023-02-09T09:30:04.760" v="1" actId="47"/>
        <pc:sldMkLst>
          <pc:docMk/>
          <pc:sldMk cId="3768094422" sldId="2147471314"/>
        </pc:sldMkLst>
      </pc:sldChg>
      <pc:sldMasterChg chg="del delSldLayout">
        <pc:chgData name="Kawamura, Shiho [JANJP]" userId="e73d960a-b337-4d62-8bf0-e3d1f3acd8be" providerId="ADAL" clId="{AFCFAAB4-89D8-47E8-AFAC-5E470AFF1B4B}" dt="2023-02-09T09:37:11.155" v="6" actId="47"/>
        <pc:sldMasterMkLst>
          <pc:docMk/>
          <pc:sldMasterMk cId="2028683754" sldId="2147483887"/>
        </pc:sldMasterMkLst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2300630143" sldId="2147483888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3115773286" sldId="2147483889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682926503" sldId="2147483890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3405417899" sldId="2147483891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1713577943" sldId="2147483892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3856669782" sldId="2147483893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2214333190" sldId="2147483894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2615448874" sldId="2147483895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2092882676" sldId="2147483896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3953450983" sldId="2147483897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3046287400" sldId="2147483898"/>
          </pc:sldLayoutMkLst>
        </pc:sldLayoutChg>
        <pc:sldLayoutChg chg="del">
          <pc:chgData name="Kawamura, Shiho [JANJP]" userId="e73d960a-b337-4d62-8bf0-e3d1f3acd8be" providerId="ADAL" clId="{AFCFAAB4-89D8-47E8-AFAC-5E470AFF1B4B}" dt="2023-02-09T09:37:11.155" v="6" actId="47"/>
          <pc:sldLayoutMkLst>
            <pc:docMk/>
            <pc:sldMasterMk cId="2028683754" sldId="2147483887"/>
            <pc:sldLayoutMk cId="2650057372" sldId="214748389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r>
              <a:rPr lang="en-US"/>
              <a:t>ASM 2011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EC8E6361-48F2-6643-A8AD-D9DE06D2DDC1}" type="datetime8">
              <a:rPr lang="en-US" smtClean="0"/>
              <a:t>2/9/2023 6:37 PM</a:t>
            </a:fld>
            <a:endParaRPr lang="en-US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556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r>
              <a:rPr lang="en-US"/>
              <a:t>4x3_ASM_2011_Weldon_Close_04-28-11_v14.pptx</a:t>
            </a:r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35638" y="8685213"/>
            <a:ext cx="1120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6A48D351-BF5F-7D49-8150-A7E8E8CC44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643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8300" y="4343400"/>
            <a:ext cx="6121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556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49925" y="8685213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B976D8D5-0ECD-3A4D-8E63-E16D685F06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3953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294" indent="-114294" algn="l" defTabSz="457177" rtl="0" eaLnBrk="0" fontAlgn="base" hangingPunct="0">
      <a:lnSpc>
        <a:spcPct val="90000"/>
      </a:lnSpc>
      <a:spcBef>
        <a:spcPts val="1000"/>
      </a:spcBef>
      <a:spcAft>
        <a:spcPct val="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571471" indent="-114294" algn="l" defTabSz="457177" rtl="0" eaLnBrk="0" fontAlgn="base" hangingPunct="0">
      <a:lnSpc>
        <a:spcPct val="90000"/>
      </a:lnSpc>
      <a:spcBef>
        <a:spcPts val="200"/>
      </a:spcBef>
      <a:spcAft>
        <a:spcPct val="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1028649" indent="-114294" algn="l" defTabSz="457177" rtl="0" eaLnBrk="0" fontAlgn="base" hangingPunct="0">
      <a:lnSpc>
        <a:spcPct val="90000"/>
      </a:lnSpc>
      <a:spcBef>
        <a:spcPts val="200"/>
      </a:spcBef>
      <a:spcAft>
        <a:spcPct val="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1485826" indent="-114294" algn="l" defTabSz="457177" rtl="0" eaLnBrk="0" fontAlgn="base" hangingPunct="0">
      <a:lnSpc>
        <a:spcPct val="90000"/>
      </a:lnSpc>
      <a:spcBef>
        <a:spcPts val="200"/>
      </a:spcBef>
      <a:spcAft>
        <a:spcPct val="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1943003" indent="-114294" algn="l" defTabSz="457177" rtl="0" eaLnBrk="0" fontAlgn="base" hangingPunct="0">
      <a:lnSpc>
        <a:spcPct val="90000"/>
      </a:lnSpc>
      <a:spcBef>
        <a:spcPts val="200"/>
      </a:spcBef>
      <a:spcAft>
        <a:spcPct val="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2285886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4571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D6EB92-BB5D-BD46-8682-21DA44165C25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2/9/2023 6:36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2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B8463-FF47-4AB8-A37C-6B473AF28F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2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2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Jauregui-</a:t>
            </a:r>
            <a:r>
              <a:rPr lang="en-US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Amezaga</a:t>
            </a:r>
            <a:r>
              <a:rPr lang="en-US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, A., &amp; </a:t>
            </a:r>
            <a:r>
              <a:rPr lang="en-US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Rimola</a:t>
            </a:r>
            <a:r>
              <a:rPr lang="en-US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, J. (2021). Role of Intestinal Ultrasound in the Management of Patients with Inflammatory Bowel Disease. </a:t>
            </a:r>
            <a:r>
              <a:rPr lang="en-US" b="0" i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Life (Basel, Switzerland)</a:t>
            </a:r>
            <a:r>
              <a:rPr lang="en-US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11</a:t>
            </a:r>
            <a:r>
              <a:rPr lang="en-US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(7), 603. https://doi.org/10.3390/life11070603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45D25C-9461-1342-8FAF-BFD0D246071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2/9/2023 6:36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6D8D5-0ECD-3A4D-8E63-E16D685F0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2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Nylund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Hollerweger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Ripolles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Pallotta, N., Higginson, A., Serra, C., Dietrich, C. F.,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Sporea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I.,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Saftoiu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Dirks,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Hausken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Calabrese, E.,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Romanini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L.,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D., &amp;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O. H. (2017). EFSUMB Recommendations and Guidelines for Gastrointestinal Ultrasound. EFSUMB-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Empfehlungen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Leitlinien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des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Gastrointestinalen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Ultraschalls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- Teil 1: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Untersuchungstechniken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Normalbefund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Langversion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). 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Ultraschall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in der 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Medizin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(Stuttgart, Germany : 1980)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38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(3), e1–e15. https://doi.org/10.1055/s-0042-115853</a:t>
            </a:r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2.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 Atkinson, N., Bryant, R. V., Dong, Y.,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Kucharzik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T.,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G., Asthana, A. K.,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Blaivas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M., Goudie, A.,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O. H.,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D., Schreiber-Dietrich, D., &amp; Dietrich, C. F. (2017). How to perform gastrointestinal ultrasound: Anatomy and normal findings.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World journal of gastroenterology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23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(38), 6931–6941. https://doi.org/10.3748/wjg.v23.i38.6931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Nylund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Hollerweger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Ripolles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Pallotta, N., Higginson, A., Serra, C., Dietrich, C. F.,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Sporea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I.,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Saftoiu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Dirks,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Hausken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Calabrese, E.,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Romanini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L.,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D., &amp;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O. H. (2017). EFSUMB Recommendations and Guidelines for Gastrointestinal Ultrasound. EFSUMB-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Empfehlungen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Leitlinien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des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Gastrointestinalen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Ultraschalls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- Teil 1: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Untersuchungstechniken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Normalbefund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Langversion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). 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Ultraschall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in der 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Medizin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(Stuttgart, Germany : 1980)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38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(3), e1–e15. https://doi.org/10.1055/s-0042-115853</a:t>
            </a:r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2.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 Atkinson, N., Bryant, R. V., Dong, Y.,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Kucharzik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T.,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G., Asthana, A. K.,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Blaivas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M., Goudie, A.,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O. H.,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D., Schreiber-Dietrich, D., &amp; Dietrich, C. F. (2017). How to perform gastrointestinal ultrasound: Anatomy and normal findings.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World journal of gastroenterology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23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(38), 6931–6941. https://doi.org/10.3748/wjg.v23.i38.6931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45D25C-9461-1342-8FAF-BFD0D246071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2/9/2023 6:36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6D8D5-0ECD-3A4D-8E63-E16D685F0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5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Nylund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Hollerweger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Ripolles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Pallotta, N., Higginson, A., Serra, C., Dietrich, C. F.,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Sporea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I.,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Saftoiu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Dirks,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Hausken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Calabrese, E.,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Romanini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L.,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D., &amp;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O. H. (2017). EFSUMB Recommendations and Guidelines for Gastrointestinal Ultrasound. EFSUMB-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Empfehlungen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Leitlinien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des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Gastrointestinalen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Ultraschalls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- Teil 1: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Untersuchungstechniken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Normalbefund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Langversion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). 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Ultraschall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in der 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Medizin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(Stuttgart, Germany : 1980)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38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(3), e1–e15. https://doi.org/10.1055/s-0042-115853</a:t>
            </a:r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2.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 Atkinson, N., Bryant, R. V., Dong, Y.,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Kucharzik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T.,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G., Asthana, A. K.,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Blaivas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M., Goudie, A.,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O. H.,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D., Schreiber-Dietrich, D., &amp; Dietrich, C. F. (2017). How to perform gastrointestinal ultrasound: Anatomy and normal findings.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World journal of gastroenterology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23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(38), 6931–6941. https://doi.org/10.3748/wjg.v23.i38.6931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45D25C-9461-1342-8FAF-BFD0D246071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2/9/2023 6:36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6D8D5-0ECD-3A4D-8E63-E16D685F0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9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45D25C-9461-1342-8FAF-BFD0D246071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2/9/2023 6:36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30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6D8D5-0ECD-3A4D-8E63-E16D685F06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-65" charset="0"/>
              </a:rPr>
              <a:pPr marL="0" marR="0" lvl="0" indent="0" algn="r" defTabSz="7302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1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9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F10EC-7516-4F25-AE58-DF1567F14277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9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9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F10EC-7516-4F25-AE58-DF1567F14277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9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13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D5B6ACD-FE0F-D846-B35E-8A7D8FD1E7F2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Atkinson, N., Bryant, R. V., Dong, Y.,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Kucharzik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T.,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G., Asthana, A. K.,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Blaivas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M., Goudie, A.,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O. H., </a:t>
            </a:r>
            <a:r>
              <a:rPr lang="en-US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 D., Schreiber-Dietrich, D., &amp; Dietrich, C. F. (2017). How to perform gastrointestinal ultrasound: Anatomy and normal findings.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World journal of gastroenterology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b="0" i="1">
                <a:solidFill>
                  <a:srgbClr val="212121"/>
                </a:solidFill>
                <a:effectLst/>
                <a:latin typeface="BlinkMacSystemFont"/>
              </a:rPr>
              <a:t>23</a:t>
            </a: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(38), 6931–6941. https://doi.org/10.3748/wjg.v23.i38.6931</a:t>
            </a:r>
          </a:p>
          <a:p>
            <a:pPr marL="0" marR="0" lvl="0" indent="0" algn="l" defTabSz="4571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0" i="0">
              <a:solidFill>
                <a:srgbClr val="212121"/>
              </a:solidFill>
              <a:effectLst/>
              <a:latin typeface="BlinkMacSystemFont"/>
            </a:endParaRPr>
          </a:p>
          <a:p>
            <a:pPr marL="0" marR="0" lvl="0" indent="0" algn="l" defTabSz="4571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0" i="0">
                <a:solidFill>
                  <a:srgbClr val="212121"/>
                </a:solidFill>
                <a:effectLst/>
                <a:latin typeface="BlinkMacSystemFont"/>
              </a:rPr>
              <a:t>Image credit: https://www.freepik.com/free-vector/sonography-concept-illustration_25325931.htm#query=sonography&amp;position=6&amp;from_view=search</a:t>
            </a:r>
          </a:p>
          <a:p>
            <a:pPr marL="0" marR="0" lvl="0" indent="0" algn="l" defTabSz="4571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i="0" err="1">
                <a:solidFill>
                  <a:srgbClr val="212121"/>
                </a:solidFill>
                <a:effectLst/>
                <a:latin typeface="BlinkMacSystemFont"/>
              </a:rPr>
              <a:t>Freepik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 license allows to use the content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For commercial and 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personal projects</a:t>
            </a:r>
            <a:endParaRPr lang="en-US" b="0" i="0">
              <a:solidFill>
                <a:srgbClr val="374957"/>
              </a:solidFill>
              <a:effectLst/>
              <a:latin typeface="Proxima Nov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On digital or 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printed media</a:t>
            </a:r>
            <a:endParaRPr lang="en-US" b="0" i="0">
              <a:solidFill>
                <a:srgbClr val="374957"/>
              </a:solidFill>
              <a:effectLst/>
              <a:latin typeface="Proxima Nov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For an 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unlimited number of times</a:t>
            </a: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 and without any time limits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From 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anywhere in the world</a:t>
            </a:r>
            <a:endParaRPr lang="en-US" b="0" i="0">
              <a:solidFill>
                <a:srgbClr val="374957"/>
              </a:solidFill>
              <a:effectLst/>
              <a:latin typeface="Proxima Nov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To make </a:t>
            </a:r>
            <a:r>
              <a:rPr lang="en-US" b="1" i="0">
                <a:solidFill>
                  <a:srgbClr val="374957"/>
                </a:solidFill>
                <a:effectLst/>
                <a:latin typeface="Proxima Nova"/>
              </a:rPr>
              <a:t>modifications</a:t>
            </a:r>
            <a:r>
              <a:rPr lang="en-US" b="0" i="0">
                <a:solidFill>
                  <a:srgbClr val="374957"/>
                </a:solidFill>
                <a:effectLst/>
                <a:latin typeface="Proxima Nova"/>
              </a:rPr>
              <a:t> and create derivative works</a:t>
            </a:r>
          </a:p>
          <a:p>
            <a:pPr marL="0" marR="0" lvl="0" indent="0" algn="l" defTabSz="4571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1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Taylor, S.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Avni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F., Cronin, C. G., Hoeffel, C., Kim, S. H.,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Laghi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Napolitano, M., Petit, P.,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Rimola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J., Tolan, D. J.,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Torkzad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M. R., Zappa, M., Bhatnagar,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Puylaert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&amp; Stoker, J. (2017). The first joint ESGAR/ ESPR consensus statement on the technical performance of cross-sectional small bowel and colonic imaging.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European radiology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27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(6), 2570–2582. https://doi.org/10.1007/s00330-016-4615-9</a:t>
            </a:r>
            <a:endParaRPr lang="en-US" sz="1100"/>
          </a:p>
          <a:p>
            <a:endParaRPr lang="en-US" sz="4400" b="0" i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2.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Nylund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K.,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G.,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Hollerweger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A.,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Ripolles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T., Pallotta, N., Higginson, A., Serra, C., Dietrich, C. F.,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Sporea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I.,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Saftoiu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A., Dirks, K.,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Hausken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T., Calabrese, E.,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Romanini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L.,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D., &amp;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 O. H. (2017). EFSUMB Recommendations and Guidelines for Gastrointestinal Ultrasound. EFSUMB-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Empfehlungen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Leitlinien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des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Gastrointestinalen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Ultraschalls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-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Teil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1: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Untersuchungstechniken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Normalbefund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en-US" sz="4400" b="0" i="0" err="1">
                <a:solidFill>
                  <a:srgbClr val="212121"/>
                </a:solidFill>
                <a:effectLst/>
                <a:latin typeface="BlinkMacSystemFont"/>
              </a:rPr>
              <a:t>Langversion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). </a:t>
            </a:r>
            <a:r>
              <a:rPr lang="en-US" sz="4400" b="0" i="1" err="1">
                <a:solidFill>
                  <a:srgbClr val="212121"/>
                </a:solidFill>
                <a:effectLst/>
                <a:latin typeface="BlinkMacSystemFont"/>
              </a:rPr>
              <a:t>Ultraschall</a:t>
            </a:r>
            <a:r>
              <a:rPr lang="en-US" sz="4400" b="0" i="1">
                <a:solidFill>
                  <a:srgbClr val="212121"/>
                </a:solidFill>
                <a:effectLst/>
                <a:latin typeface="BlinkMacSystemFont"/>
              </a:rPr>
              <a:t> in der </a:t>
            </a:r>
            <a:r>
              <a:rPr lang="en-US" sz="4400" b="0" i="1" err="1">
                <a:solidFill>
                  <a:srgbClr val="212121"/>
                </a:solidFill>
                <a:effectLst/>
                <a:latin typeface="BlinkMacSystemFont"/>
              </a:rPr>
              <a:t>Medizin</a:t>
            </a:r>
            <a:r>
              <a:rPr lang="en-US" sz="4400" b="0" i="1">
                <a:solidFill>
                  <a:srgbClr val="212121"/>
                </a:solidFill>
                <a:effectLst/>
                <a:latin typeface="BlinkMacSystemFont"/>
              </a:rPr>
              <a:t> (Stuttgart, Germany : 1980)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4400" b="0" i="1">
                <a:solidFill>
                  <a:srgbClr val="212121"/>
                </a:solidFill>
                <a:effectLst/>
                <a:latin typeface="BlinkMacSystemFont"/>
              </a:rPr>
              <a:t>38</a:t>
            </a: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(3), e1–e15. https://doi.org/10.1055/s-0042-115853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Bots, S., et al. (2022). 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Crohn's and Colitis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606-615.</a:t>
            </a:r>
          </a:p>
          <a:p>
            <a:pPr marL="0" indent="0">
              <a:buNone/>
            </a:pPr>
            <a:endParaRPr lang="en-IN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Asthana, A. K., et al. (2015).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Gastroenterology and Hepatology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446-452.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99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Taylor, S.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Avni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F., Cronin, C. G., Hoeffel, C., Kim, S. H.,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Laghi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Napolitano, M., Petit, P.,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Rimola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J., Tolan, D. J.,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Torkzad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M. R., Zappa, M., Bhatnagar,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Puylaert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&amp; Stoker, J. (2017). The first joint ESGAR/ ESPR consensus statement on the technical performance of cross-sectional small bowel and colonic imaging.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European radiology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27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(6), 2570–2582. https://doi.org/10.1007/s00330-016-4615-9</a:t>
            </a:r>
            <a:endParaRPr lang="en-US" sz="11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7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Taylor, S.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Avni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F., Cronin, C. G., Hoeffel, C., Kim, S. H.,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Laghi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Napolitano, M., Petit, P.,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Rimola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J., Tolan, D. J.,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Torkzad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M. R., Zappa, M., Bhatnagar,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Puylaert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&amp; Stoker, J. (2017). The first joint ESGAR/ ESPR consensus statement on the technical performance of cross-sectional small bowel and colonic imaging.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European radiology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27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(6), 2570–2582. https://doi.org/10.1007/s00330-016-4615-9</a:t>
            </a:r>
            <a:endParaRPr lang="en-US" sz="1100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IN" sz="66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Andrzejewska</a:t>
            </a:r>
            <a:r>
              <a:rPr lang="en-IN" sz="6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IN" sz="66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Grzymisławski</a:t>
            </a:r>
            <a:r>
              <a:rPr lang="en-IN" sz="6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(2018). </a:t>
            </a:r>
            <a:r>
              <a:rPr lang="en-IN" sz="66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Gastroenterology Review.</a:t>
            </a:r>
            <a:r>
              <a:rPr lang="en-IN" sz="6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IN" sz="66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en-IN" sz="6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1-5.</a:t>
            </a:r>
            <a:endParaRPr lang="en-US" sz="4400" b="0" i="0">
              <a:solidFill>
                <a:srgbClr val="212121"/>
              </a:solidFill>
              <a:effectLst/>
              <a:latin typeface="BlinkMacSystem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>
                <a:solidFill>
                  <a:srgbClr val="212121"/>
                </a:solidFill>
                <a:effectLst/>
                <a:latin typeface="BlinkMacSystemFont"/>
              </a:rPr>
              <a:t>1. 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Taylor, S.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Avni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F., Cronin, C. G., Hoeffel, C., Kim, S. H.,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Laghi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Napolitano, M., Petit, P.,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Rimola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J., Tolan, D. J.,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Torkzad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M. R., Zappa, M., Bhatnagar,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Puylaert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&amp; Stoker, J. (2017). The first joint ESGAR/ ESPR consensus statement on the technical performance of cross-sectional small bowel and colonic imaging.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European radiology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27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(6), 2570–2582. https://doi.org/10.1007/s00330-016-4615-9</a:t>
            </a:r>
            <a:endParaRPr lang="en-US" sz="11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>
              <a:solidFill>
                <a:srgbClr val="212121"/>
              </a:solidFill>
              <a:effectLst/>
              <a:latin typeface="BlinkMacSystem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2.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Nylund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Maconi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G.,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Hollerweger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Ripolles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Pallotta, N., Higginson, A., Serra, C., Dietrich, C. F.,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Sporea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I.,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Saftoiu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A., Dirks, K.,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Hausken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T., Calabrese, E.,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Romanini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L.,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Maaser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C.,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Nuernberg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D., &amp;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Gilja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 O. H. (2017). EFSUMB Recommendations and Guidelines for Gastrointestinal Ultrasound. EFSUMB-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Empfehlungen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Leitlinien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des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Gastrointestinalen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Ultraschalls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-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Teil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1: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Untersuchungstechniken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und 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Normalbefund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 (</a:t>
            </a:r>
            <a:r>
              <a:rPr lang="en-US" sz="1100" b="0" i="0" err="1">
                <a:solidFill>
                  <a:srgbClr val="212121"/>
                </a:solidFill>
                <a:effectLst/>
                <a:latin typeface="BlinkMacSystemFont"/>
              </a:rPr>
              <a:t>Langversion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). 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Ultraschall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in der </a:t>
            </a:r>
            <a:r>
              <a:rPr lang="en-US" sz="1100" b="0" i="1" err="1">
                <a:solidFill>
                  <a:srgbClr val="212121"/>
                </a:solidFill>
                <a:effectLst/>
                <a:latin typeface="BlinkMacSystemFont"/>
              </a:rPr>
              <a:t>Medizin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 (Stuttgart, Germany : 1980)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100" b="0" i="1">
                <a:solidFill>
                  <a:srgbClr val="212121"/>
                </a:solidFill>
                <a:effectLst/>
                <a:latin typeface="BlinkMacSystemFont"/>
              </a:rPr>
              <a:t>38</a:t>
            </a:r>
            <a:r>
              <a:rPr lang="en-US" sz="1100" b="0" i="0">
                <a:solidFill>
                  <a:srgbClr val="212121"/>
                </a:solidFill>
                <a:effectLst/>
                <a:latin typeface="BlinkMacSystemFont"/>
              </a:rPr>
              <a:t>(3), e1–e15. https://doi.org/10.1055/s-0042-115853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45D25C-9461-1342-8FAF-BFD0D2460716}" type="datetime8">
              <a:rPr lang="en-US" smtClean="0"/>
              <a:t>2/9/2023 6:36 PM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1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A86F9C-FE36-0642-9A6D-BE86C8FC28A9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344A4-D2F7-0187-A7E5-E56EFF7F0B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189" y="872002"/>
            <a:ext cx="5627783" cy="28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1709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68190842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07712816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2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93583046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1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2" y="2055814"/>
            <a:ext cx="13182936" cy="5003293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81543600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1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2" y="2055814"/>
            <a:ext cx="13182936" cy="5003293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59940574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4" y="2055814"/>
            <a:ext cx="13181648" cy="5003293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5376628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4" y="2055814"/>
            <a:ext cx="13181648" cy="5003293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679749130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4" y="2912747"/>
            <a:ext cx="13181648" cy="4146358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2" y="2055817"/>
            <a:ext cx="13177520" cy="43088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34233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2" y="2055817"/>
            <a:ext cx="13177520" cy="43088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58560503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9" y="2055500"/>
            <a:ext cx="6487102" cy="5003608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8" y="2055497"/>
            <a:ext cx="6482080" cy="5003610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49782151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7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4" y="2055500"/>
            <a:ext cx="4215448" cy="5003608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18733269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1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538153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" y="5428277"/>
            <a:ext cx="10291330" cy="1571334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7A3BA-41AF-D640-91A7-E976056FF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6" y="109241"/>
            <a:ext cx="4348077" cy="17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9459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500"/>
            <a:ext cx="6482080" cy="5003608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4" y="2055498"/>
            <a:ext cx="6486208" cy="5003608"/>
          </a:xfrm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5" marR="0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5" marR="0" lvl="1" indent="-280976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04678368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3" y="2055497"/>
            <a:ext cx="4211320" cy="5003610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4" y="2055497"/>
            <a:ext cx="4211320" cy="5003610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9" y="2055497"/>
            <a:ext cx="4211320" cy="5003610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67555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2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702" y="2016992"/>
            <a:ext cx="4209838" cy="520701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2" y="2016992"/>
            <a:ext cx="4209838" cy="520701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7" y="2016992"/>
            <a:ext cx="4221150" cy="520701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3" y="2810435"/>
            <a:ext cx="4211320" cy="4248672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4" y="2810435"/>
            <a:ext cx="4211320" cy="4248672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9" y="2810435"/>
            <a:ext cx="4211320" cy="4248672"/>
          </a:xfrm>
          <a:noFill/>
        </p:spPr>
        <p:txBody>
          <a:bodyPr/>
          <a:lstStyle>
            <a:lvl1pPr marL="280976" marR="0" indent="-280976" algn="l" defTabSz="914365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513206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0" y="1622779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9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3" y="1622779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2" y="1622779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2" y="454151"/>
            <a:ext cx="13177520" cy="5539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6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8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6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6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8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6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809346968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3" y="671514"/>
            <a:ext cx="13246538" cy="6592888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59227774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6" y="6851576"/>
            <a:ext cx="13177518" cy="45981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6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857566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or statement,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4" y="2729807"/>
            <a:ext cx="6212242" cy="2769989"/>
          </a:xfrm>
        </p:spPr>
        <p:txBody>
          <a:bodyPr anchor="ctr" anchorCtr="0"/>
          <a:lstStyle>
            <a:lvl1pPr marL="355586" marR="0" indent="-355586" algn="l" defTabSz="91436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b="1" i="0" smtClean="0">
                <a:effectLst/>
              </a:defRPr>
            </a:lvl1pPr>
          </a:lstStyle>
          <a:p>
            <a:r>
              <a:rPr lang="en-US"/>
              <a:t>“This slide can be used to include one or multiple quotes/</a:t>
            </a:r>
            <a:br>
              <a:rPr lang="en-US"/>
            </a:br>
            <a:r>
              <a:rPr lang="en-US"/>
              <a:t>statements. Please click to edit copy.”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5" y="7535238"/>
            <a:ext cx="5322886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35299D6-41B4-6E4D-8691-F95891459B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88278" y="963902"/>
            <a:ext cx="6115678" cy="61180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24128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2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C53EB3A-D0CA-250C-7E00-12CC55505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50370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2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2" y="6100269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106524827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2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2" y="6100269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36336338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B684D-3E68-0482-C19E-DDE1935FB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629" y="444416"/>
            <a:ext cx="5574763" cy="28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011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2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2" y="6100269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1832916208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9B943-2374-BE44-A221-B48CDAE447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6992" y="4930738"/>
            <a:ext cx="3856416" cy="1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858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A86F9C-FE36-0642-9A6D-BE86C8FC28A9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5932658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E03917-18A7-4044-9D0E-7471890AD18F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9108890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BFA046-EF56-8546-985A-BFAD9D108440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1679984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F8F693-F413-C844-A4FD-80E8F924634C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2950996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C35A3-D64C-7E42-92AA-628E11DDD1E3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23778782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DF6BD49-5C2F-354E-952F-945FB3DF5D93}"/>
              </a:ext>
            </a:extLst>
          </p:cNvPr>
          <p:cNvSpPr/>
          <p:nvPr userDrawn="1"/>
        </p:nvSpPr>
        <p:spPr bwMode="auto">
          <a:xfrm flipV="1">
            <a:off x="388219" y="5651959"/>
            <a:ext cx="13853963" cy="1543047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F89299-6287-9A46-9F7C-DF405E438271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787B5-C85D-A94C-A7FF-1763D245E71A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0981621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4320285-4BD1-E84A-871D-A4286603D991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20A94F-1CAB-A142-9990-5B364FFED1BB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D454ED-5B51-544F-AD62-DDE3EBAEE8F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9ADB92-8172-AF4D-97D3-82072EF22F4F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40434102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B85581-4FEB-A44D-B7CC-654267EB10AC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716D98-D9DD-1C4C-8258-995F7E338138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81589B-7D9F-834F-A4FC-B8D82BAB7218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137278-0D96-6242-ACA5-3DB3686A507E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5118378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99CA3-F4BB-7C18-9F9B-D2B32F23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92" y="421556"/>
            <a:ext cx="5796615" cy="29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71208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8779F3-A37C-D242-BE2A-8A7A5A7250EB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F7EEE2-F55E-D44D-97D7-98B11A75609D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918FF4-83CA-6E49-844F-BACE1FB97F23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93B2FDF-841B-384B-909E-6125E8A5D151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436378886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B775826-2EE4-D741-A2EC-E0802F05379C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D403DE-AEB8-CA47-8B21-0902F271AEC0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2DDE09-976E-2C48-8A59-A50EC37AEB0D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A35C64B-0ED0-9D45-8B90-1E7F462C388F}"/>
              </a:ext>
            </a:extLst>
          </p:cNvPr>
          <p:cNvSpPr txBox="1"/>
          <p:nvPr userDrawn="1"/>
        </p:nvSpPr>
        <p:spPr>
          <a:xfrm>
            <a:off x="10440536" y="5845549"/>
            <a:ext cx="312451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Barbara, </a:t>
            </a:r>
            <a:r>
              <a:rPr lang="en-US" sz="1000" b="1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Verbloemen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(to gloss over)</a:t>
            </a:r>
          </a:p>
          <a:p>
            <a:pPr algn="r"/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Diagnosed with severe ulcerative colitis at age 18, Barbara tries to find peace of mind through painting and creating ceramics.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470045450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1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538153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" y="5428277"/>
            <a:ext cx="10291330" cy="1571334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7A3BA-41AF-D640-91A7-E976056FF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6" y="109241"/>
            <a:ext cx="4348077" cy="17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6085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10303641" y="6728956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231169672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49" y="6737665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1000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079842128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49" y="6737665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Jeffrey </a:t>
            </a:r>
            <a:r>
              <a:rPr lang="en-US" sz="10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Sparr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Same Guy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310903001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78187514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333216203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59410923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2630828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091140371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775109357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24670937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871389287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858384364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717664840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45211254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912748"/>
            <a:ext cx="13181647" cy="414635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915753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2283126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8" y="2055499"/>
            <a:ext cx="6487102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6" y="2055497"/>
            <a:ext cx="6482080" cy="5003610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374770993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6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3" y="2055499"/>
            <a:ext cx="421544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648510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499"/>
            <a:ext cx="6482080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3" y="2055497"/>
            <a:ext cx="648620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13704307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305558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699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0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6" y="2016992"/>
            <a:ext cx="4221150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32730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2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5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8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6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5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8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6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123405711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2" y="671513"/>
            <a:ext cx="13246537" cy="6592887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920994769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4" y="6833477"/>
            <a:ext cx="13177518" cy="47791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4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653987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CDDAE6E9-AFFF-2D71-E1E3-5D6706658E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16838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166344442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266919033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404333163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86AFE-7941-EB4C-A7F0-E65A479B8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12" y="2744068"/>
            <a:ext cx="6839376" cy="27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40101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266573-6DDA-EB45-BD09-1D5EA86C5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427" y="384177"/>
            <a:ext cx="13853210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E75093E-139D-5A40-8F07-86F2F90A36E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91697913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C601A-328B-4A45-BE5E-2EAA34CB6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391427" y="384177"/>
            <a:ext cx="13853210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94829756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7463BA-DF42-BD4B-8ED9-1C2F65312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385763" y="384177"/>
            <a:ext cx="13853210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14863519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0E7DD-C454-DE4D-9960-489D3A7FC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427" y="384177"/>
            <a:ext cx="13853962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5722219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72354-D300-7149-9C4F-17D07EE55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391427" y="384177"/>
            <a:ext cx="13853962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1212040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F7F15-1443-7C41-A1DA-A129B8D4D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8595" y="384177"/>
            <a:ext cx="13853210" cy="68108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63DCC-873D-DF40-988A-3C530C112BBD}"/>
              </a:ext>
            </a:extLst>
          </p:cNvPr>
          <p:cNvSpPr/>
          <p:nvPr userDrawn="1"/>
        </p:nvSpPr>
        <p:spPr bwMode="auto">
          <a:xfrm flipV="1">
            <a:off x="388220" y="5651960"/>
            <a:ext cx="13853963" cy="1543046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FFC39-F052-D844-AD99-110D6F5E20A2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6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9" y="5845549"/>
            <a:ext cx="3771694" cy="946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2883389338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929011-4C05-C447-B1A5-30F6EF1C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595" y="384177"/>
            <a:ext cx="13853210" cy="68108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072193-A59F-BC48-857E-9E04A2F74C49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B7F4F-2563-E447-8E59-0797928186EA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B9C391-2B4E-4847-B493-AEDCE706911B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9" y="5845549"/>
            <a:ext cx="3771694" cy="946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81621539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BCDF7-EDED-884D-998D-8F3EA06C4B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91428" y="384177"/>
            <a:ext cx="13853211" cy="68108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49"/>
            <a:ext cx="3238429" cy="946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</p:spTree>
    <p:extLst>
      <p:ext uri="{BB962C8B-B14F-4D97-AF65-F5344CB8AC3E}">
        <p14:creationId xmlns:p14="http://schemas.microsoft.com/office/powerpoint/2010/main" val="12131795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5F5C6-72F1-4342-81AD-FDFD05EFE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64" y="384177"/>
            <a:ext cx="13853211" cy="681083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49"/>
            <a:ext cx="3238429" cy="946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</p:spTree>
    <p:extLst>
      <p:ext uri="{BB962C8B-B14F-4D97-AF65-F5344CB8AC3E}">
        <p14:creationId xmlns:p14="http://schemas.microsoft.com/office/powerpoint/2010/main" val="24695513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AB1C5-C68C-46DB-B44F-A6737035E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20" y="323850"/>
            <a:ext cx="13853963" cy="679541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0"/>
            <a:ext cx="12541877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2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440536" y="5845549"/>
            <a:ext cx="3124515" cy="9468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Barbara, </a:t>
            </a:r>
            <a:r>
              <a:rPr lang="en-US" sz="1000" b="1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Verbloemen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(to gloss over)</a:t>
            </a:r>
          </a:p>
          <a:p>
            <a:pPr algn="r"/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Diagnosed with severe ulcerative colitis at age 18, Barbara tries to find peace of mind through painting and creating ceramics.</a:t>
            </a:r>
          </a:p>
        </p:txBody>
      </p:sp>
    </p:spTree>
    <p:extLst>
      <p:ext uri="{BB962C8B-B14F-4D97-AF65-F5344CB8AC3E}">
        <p14:creationId xmlns:p14="http://schemas.microsoft.com/office/powerpoint/2010/main" val="2640468894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2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1" y="4538155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1" y="5428277"/>
            <a:ext cx="10291330" cy="1571334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47954-7565-C041-BB87-8A5FD2B49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6" y="109242"/>
            <a:ext cx="4348077" cy="17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2158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06" y="384048"/>
            <a:ext cx="13853965" cy="6787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85007" y="384047"/>
            <a:ext cx="13853963" cy="6791502"/>
          </a:xfrm>
          <a:prstGeom prst="rect">
            <a:avLst/>
          </a:prstGeom>
          <a:solidFill>
            <a:schemeClr val="accent3">
              <a:alpha val="7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10303643" y="6728956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687169571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89" y="392983"/>
            <a:ext cx="13849418" cy="6787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88220" y="381830"/>
            <a:ext cx="13853963" cy="6798440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1" y="6737665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1000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4036844653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4BF6B488-EA69-F443-BB8A-36FDFF8173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381001"/>
            <a:ext cx="13855701" cy="6794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1" y="6737665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Jeffrey </a:t>
            </a:r>
            <a:r>
              <a:rPr lang="en-US" sz="10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Sparr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Same Guy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362134303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09641780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861215682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565255426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886195426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63491137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461537203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2" y="2055814"/>
            <a:ext cx="13182936" cy="5003293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37835590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2" y="2055814"/>
            <a:ext cx="13182936" cy="5003293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673291330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5" y="2055814"/>
            <a:ext cx="13181646" cy="5003293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286887452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5" y="2055814"/>
            <a:ext cx="13181646" cy="5003293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000553928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5" y="2912747"/>
            <a:ext cx="13181646" cy="4146358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055815"/>
            <a:ext cx="13177520" cy="43088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540511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" y="2055815"/>
            <a:ext cx="13177520" cy="43088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96319609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9" y="2055500"/>
            <a:ext cx="6487102" cy="5003608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6" y="2055497"/>
            <a:ext cx="6482080" cy="5003610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705250794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7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4" y="2055500"/>
            <a:ext cx="4215446" cy="5003608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899803243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500"/>
            <a:ext cx="6482080" cy="5003608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5" y="2055498"/>
            <a:ext cx="6486206" cy="5003608"/>
          </a:xfrm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9" marR="0" lvl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42995894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3" y="2055497"/>
            <a:ext cx="4211320" cy="5003610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3" y="2055497"/>
            <a:ext cx="4211320" cy="5003610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9" y="2055497"/>
            <a:ext cx="4211320" cy="5003610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983133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9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700" y="2016992"/>
            <a:ext cx="4209838" cy="520701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2" y="2016992"/>
            <a:ext cx="4209838" cy="520701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7" y="2016992"/>
            <a:ext cx="4221150" cy="520701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3" y="2810435"/>
            <a:ext cx="4211320" cy="4248672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3" y="2810435"/>
            <a:ext cx="4211320" cy="4248672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9" y="2810435"/>
            <a:ext cx="4211320" cy="4248672"/>
          </a:xfrm>
          <a:noFill/>
        </p:spPr>
        <p:txBody>
          <a:bodyPr/>
          <a:lstStyle>
            <a:lvl1pPr marL="280989" marR="0" indent="-280989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1" marR="0" indent="-290514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88314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0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3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2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317752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5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8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6" y="2626006"/>
            <a:ext cx="3109914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5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8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6" y="1888352"/>
            <a:ext cx="3109914" cy="472077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4253034528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3" y="671514"/>
            <a:ext cx="13246538" cy="6592886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8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799966342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4" y="6851576"/>
            <a:ext cx="13177518" cy="45981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4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54FCC58-A6A0-2824-F7A5-A8A85742B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42092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1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730F0D6-C0D7-BA94-E0B6-66E21A399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4373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7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288724885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7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3114342916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5"/>
            <a:ext cx="13177520" cy="2051845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7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2336026067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9B943-2374-BE44-A221-B48CDAE44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12" y="2744070"/>
            <a:ext cx="6839376" cy="27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38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E03917-18A7-4044-9D0E-7471890AD18F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7658630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F6B5-BFE2-4827-81DC-EE676DF5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D4CA-03E6-4387-8A13-40C594891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B8345-F714-4225-8B5C-C318F145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6953-E14A-4F07-B0D5-1A9DC9B0651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C48B-4EE1-414A-A061-B45E5594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A81-25E6-4730-ABAF-6915FA27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7958-23A6-4B40-A310-647B4B12E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6572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D9C86-174C-429F-8871-27487944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1" y="3480578"/>
            <a:ext cx="12618720" cy="1994392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D60A7-32BD-401C-A69A-F93C0CD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1" y="5507357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71E95-3C7B-4149-892E-81805735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6953-E14A-4F07-B0D5-1A9DC9B0651D}" type="datetimeFigureOut">
              <a:rPr lang="en-GB" smtClean="0"/>
              <a:t>09/02/2023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80A79-6883-4828-BFA3-11127B9AE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2C2B1-D032-46F7-B192-4D8DEC96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7958-23A6-4B40-A310-647B4B12E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4908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A86F9C-FE36-0642-9A6D-BE86C8FC28A9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344A4-D2F7-0187-A7E5-E56EFF7F0B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6189" y="872002"/>
            <a:ext cx="5627783" cy="28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48613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E03917-18A7-4044-9D0E-7471890AD18F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47163533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BFA046-EF56-8546-985A-BFAD9D108440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254038036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F8F693-F413-C844-A4FD-80E8F924634C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01502086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C35A3-D64C-7E42-92AA-628E11DDD1E3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2BD71-9585-8A3B-AE3B-86AC90C0D6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1" y="741998"/>
            <a:ext cx="5533226" cy="2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32954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DF6BD49-5C2F-354E-952F-945FB3DF5D93}"/>
              </a:ext>
            </a:extLst>
          </p:cNvPr>
          <p:cNvSpPr/>
          <p:nvPr userDrawn="1"/>
        </p:nvSpPr>
        <p:spPr bwMode="auto">
          <a:xfrm flipV="1">
            <a:off x="388219" y="5651959"/>
            <a:ext cx="13853963" cy="1543047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F89299-6287-9A46-9F7C-DF405E438271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787B5-C85D-A94C-A7FF-1763D245E71A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0870108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4320285-4BD1-E84A-871D-A4286603D991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20A94F-1CAB-A142-9990-5B364FFED1BB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D454ED-5B51-544F-AD62-DDE3EBAEE8F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9ADB92-8172-AF4D-97D3-82072EF22F4F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90674570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B85581-4FEB-A44D-B7CC-654267EB10AC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716D98-D9DD-1C4C-8258-995F7E338138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81589B-7D9F-834F-A4FC-B8D82BAB7218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137278-0D96-6242-ACA5-3DB3686A507E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43720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8779F3-A37C-D242-BE2A-8A7A5A7250EB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F7EEE2-F55E-D44D-97D7-98B11A75609D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918FF4-83CA-6E49-844F-BACE1FB97F23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93B2FDF-841B-384B-909E-6125E8A5D151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18996355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38070999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1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538153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" y="5428277"/>
            <a:ext cx="10291330" cy="1571334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68231964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B684D-3E68-0482-C19E-DDE1935FB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629" y="444416"/>
            <a:ext cx="5574763" cy="28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8583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99CA3-F4BB-7C18-9F9B-D2B32F231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892" y="421556"/>
            <a:ext cx="5796615" cy="29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31735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5" y="3615182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183585557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836040064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794628819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220238063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7324311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703393876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0" y="1839559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311448738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058472471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3"/>
            <a:ext cx="13182936" cy="5003293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599776156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20748520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122948447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912748"/>
            <a:ext cx="13181647" cy="414635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217996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138499429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8" y="2055499"/>
            <a:ext cx="6487102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6" y="2055497"/>
            <a:ext cx="6482080" cy="5003610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427906458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6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3" y="2055499"/>
            <a:ext cx="421544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9894520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499"/>
            <a:ext cx="6482080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3" y="2055497"/>
            <a:ext cx="648620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618665550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048906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699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0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6" y="2016992"/>
            <a:ext cx="4221150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664667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2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5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8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6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5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8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6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2592828496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2" y="671513"/>
            <a:ext cx="13246537" cy="6592887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68082499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4" y="6833477"/>
            <a:ext cx="13177518" cy="47791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4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143807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00608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4098027432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680469882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141835733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055815"/>
            <a:ext cx="13181647" cy="5003292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86AFE-7941-EB4C-A7F0-E65A479B8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12" y="2744068"/>
            <a:ext cx="6839376" cy="27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0838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5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3" y="2912748"/>
            <a:ext cx="13181647" cy="414635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" y="2055814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8" y="2055499"/>
            <a:ext cx="6487102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6" y="2055497"/>
            <a:ext cx="6482080" cy="5003610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6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3" y="2055499"/>
            <a:ext cx="421544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499"/>
            <a:ext cx="6482080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3" y="2055497"/>
            <a:ext cx="6486207" cy="5003608"/>
          </a:xfrm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50" marR="0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88" marR="0" lvl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50" marR="0" lvl="1" indent="-2809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824" marR="0" lvl="2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736" marR="0" lvl="3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557" marR="0" lvl="4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BFA046-EF56-8546-985A-BFAD9D108440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57062426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055497"/>
            <a:ext cx="4211320" cy="5003610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0" y="1169058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699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0" y="2016992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6" y="2016992"/>
            <a:ext cx="4221150" cy="520700"/>
          </a:xfrm>
          <a:solidFill>
            <a:srgbClr val="FFFFFF"/>
          </a:solidFill>
        </p:spPr>
        <p:txBody>
          <a:bodyPr anchor="ctr"/>
          <a:lstStyle>
            <a:lvl1pPr marL="109538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2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810435"/>
            <a:ext cx="4211320" cy="4248672"/>
          </a:xfrm>
          <a:noFill/>
        </p:spPr>
        <p:txBody>
          <a:bodyPr/>
          <a:lstStyle>
            <a:lvl1pPr marL="280988" marR="0" indent="-280988" algn="l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500" marR="0" indent="-290513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824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736" marR="0" indent="-24140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557" marR="0" indent="-2293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24843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2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1" y="1622776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0" y="454149"/>
            <a:ext cx="13177520" cy="69249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5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8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6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5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8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6" y="1888352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121108136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2" y="671513"/>
            <a:ext cx="13246537" cy="6592887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3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99497457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4" y="6833477"/>
            <a:ext cx="13177518" cy="47791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4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0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r statement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,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0" y="2277534"/>
            <a:ext cx="13177520" cy="2051844"/>
          </a:xfrm>
        </p:spPr>
        <p:txBody>
          <a:bodyPr anchor="ctr"/>
          <a:lstStyle>
            <a:lvl1pPr algn="l">
              <a:lnSpc>
                <a:spcPts val="8000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0" y="6100268"/>
            <a:ext cx="13177520" cy="1777366"/>
          </a:xfrm>
        </p:spPr>
        <p:txBody>
          <a:bodyPr/>
          <a:lstStyle>
            <a:lvl1pPr marL="0" indent="0" algn="l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A86AFE-7941-EB4C-A7F0-E65A479B8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12" y="2744068"/>
            <a:ext cx="6839376" cy="276061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F8F693-F413-C844-A4FD-80E8F924634C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3438199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DFCB1-6701-1349-9F94-7029910072DD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2/9/2023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70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75093E-139D-5A40-8F07-86F2F90A36E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4452577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211517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6786459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9270619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0709475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863DCC-873D-DF40-988A-3C530C112BBD}"/>
              </a:ext>
            </a:extLst>
          </p:cNvPr>
          <p:cNvSpPr/>
          <p:nvPr userDrawn="1"/>
        </p:nvSpPr>
        <p:spPr bwMode="auto">
          <a:xfrm flipV="1">
            <a:off x="388220" y="5651960"/>
            <a:ext cx="13853963" cy="1543048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FFC39-F052-D844-AD99-110D6F5E20A2}"/>
              </a:ext>
            </a:extLst>
          </p:cNvPr>
          <p:cNvSpPr/>
          <p:nvPr userDrawn="1"/>
        </p:nvSpPr>
        <p:spPr bwMode="auto">
          <a:xfrm flipV="1">
            <a:off x="388220" y="5660387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8" y="5845550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25213423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072193-A59F-BC48-857E-9E04A2F74C49}"/>
              </a:ext>
            </a:extLst>
          </p:cNvPr>
          <p:cNvGrpSpPr/>
          <p:nvPr userDrawn="1"/>
        </p:nvGrpSpPr>
        <p:grpSpPr>
          <a:xfrm>
            <a:off x="388220" y="5651960"/>
            <a:ext cx="13853963" cy="1551474"/>
            <a:chOff x="386615" y="5651959"/>
            <a:chExt cx="13853963" cy="15514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B7F4F-2563-E447-8E59-0797928186EA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B9C391-2B4E-4847-B493-AEDCE706911B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8" y="5845550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144749752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0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50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1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</p:spTree>
    <p:extLst>
      <p:ext uri="{BB962C8B-B14F-4D97-AF65-F5344CB8AC3E}">
        <p14:creationId xmlns:p14="http://schemas.microsoft.com/office/powerpoint/2010/main" val="168175937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0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50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18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</p:spTree>
    <p:extLst>
      <p:ext uri="{BB962C8B-B14F-4D97-AF65-F5344CB8AC3E}">
        <p14:creationId xmlns:p14="http://schemas.microsoft.com/office/powerpoint/2010/main" val="10041196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6C35A3-D64C-7E42-92AA-628E11DDD1E3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02BD71-9585-8A3B-AE3B-86AC90C0D6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1" y="741998"/>
            <a:ext cx="5533226" cy="2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6506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0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5" y="4394201"/>
            <a:ext cx="12541876" cy="720724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8" y="5843590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5" indent="0">
              <a:buNone/>
              <a:defRPr/>
            </a:lvl2pPr>
            <a:lvl3pPr marL="636396" indent="0">
              <a:buNone/>
              <a:defRPr/>
            </a:lvl3pPr>
            <a:lvl4pPr marL="1075291" indent="0">
              <a:buNone/>
              <a:defRPr/>
            </a:lvl4pPr>
            <a:lvl5pPr marL="1556132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440537" y="5845550"/>
            <a:ext cx="3124516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Barbara, </a:t>
            </a:r>
            <a:r>
              <a:rPr lang="en-US" sz="1000" b="1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Verbloemen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(to gloss over)</a:t>
            </a:r>
          </a:p>
          <a:p>
            <a:pPr algn="r"/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Diagnosed with severe ulcerative colitis at age 18, Barbara tries to find peace of mind through painting and creating ceramics.</a:t>
            </a:r>
          </a:p>
        </p:txBody>
      </p:sp>
    </p:spTree>
    <p:extLst>
      <p:ext uri="{BB962C8B-B14F-4D97-AF65-F5344CB8AC3E}">
        <p14:creationId xmlns:p14="http://schemas.microsoft.com/office/powerpoint/2010/main" val="124683828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2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0" y="4538153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0" y="5428277"/>
            <a:ext cx="10291330" cy="1571334"/>
          </a:xfrm>
        </p:spPr>
        <p:txBody>
          <a:bodyPr/>
          <a:lstStyle>
            <a:lvl1pPr marL="0" marR="0" indent="0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47954-7565-C041-BB87-8A5FD2B49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6" y="109242"/>
            <a:ext cx="4348078" cy="17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72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08" y="384048"/>
            <a:ext cx="13853965" cy="6787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85007" y="384047"/>
            <a:ext cx="13853963" cy="6791502"/>
          </a:xfrm>
          <a:prstGeom prst="rect">
            <a:avLst/>
          </a:prstGeom>
          <a:solidFill>
            <a:schemeClr val="accent3">
              <a:alpha val="7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10303642" y="6728956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6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63826293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90" y="392982"/>
            <a:ext cx="13849418" cy="6787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88220" y="381830"/>
            <a:ext cx="13853963" cy="6798440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0" y="6737665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1000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6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9238548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0" y="6737665"/>
            <a:ext cx="3771695" cy="2500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Jeffrey </a:t>
            </a:r>
            <a:r>
              <a:rPr lang="en-US" sz="10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Sparr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Same Guy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6" y="3615183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87078997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73414461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, sub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1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0078570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title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62542033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title, sub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1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55679428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title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5763020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DF6BD49-5C2F-354E-952F-945FB3DF5D93}"/>
              </a:ext>
            </a:extLst>
          </p:cNvPr>
          <p:cNvSpPr/>
          <p:nvPr userDrawn="1"/>
        </p:nvSpPr>
        <p:spPr bwMode="auto">
          <a:xfrm flipV="1">
            <a:off x="388219" y="5651959"/>
            <a:ext cx="13853963" cy="1543047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F89299-6287-9A46-9F7C-DF405E438271}"/>
              </a:ext>
            </a:extLst>
          </p:cNvPr>
          <p:cNvSpPr/>
          <p:nvPr userDrawn="1"/>
        </p:nvSpPr>
        <p:spPr bwMode="auto">
          <a:xfrm flipV="1">
            <a:off x="388219" y="5660386"/>
            <a:ext cx="13853963" cy="1543047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787B5-C85D-A94C-A7FF-1763D245E71A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0162950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title, sub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1" y="4712532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1" y="1839560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4643480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4"/>
            <a:ext cx="13182936" cy="5003293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425844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4150"/>
            <a:ext cx="12174912" cy="553998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1921" y="2055814"/>
            <a:ext cx="13182936" cy="5003293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58637921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2314" y="2055815"/>
            <a:ext cx="13181647" cy="5003292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59774A-71E5-F941-B6C9-6ABEBC3C7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86503184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4" y="2055815"/>
            <a:ext cx="13181647" cy="5003292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8186311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22314" y="2912748"/>
            <a:ext cx="13181647" cy="4146358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A64133D-2D1C-0346-ACC5-4AF1B97E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F85C30-66F7-3743-9CB2-2AE5CAE9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41" y="2055815"/>
            <a:ext cx="13177520" cy="43088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b="1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01086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1" y="2055815"/>
            <a:ext cx="13177520" cy="43088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800" dirty="0" smtClean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4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16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1FA18F-BFAE-2448-8409-F5104924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23231795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21418" y="2055500"/>
            <a:ext cx="6487102" cy="5003608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422777" y="2055497"/>
            <a:ext cx="6482080" cy="5003610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 sz="30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9BB66B1-42BD-844E-9A1C-DD527D70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43488379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5206702" y="2021631"/>
            <a:ext cx="8697258" cy="5037476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3000"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722314" y="2055500"/>
            <a:ext cx="4215448" cy="5003608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1FC9022-20E5-2E43-BCD7-3B00E6A74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43897159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21880" y="2055500"/>
            <a:ext cx="6482080" cy="5003608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722314" y="2055497"/>
            <a:ext cx="6486208" cy="5003608"/>
          </a:xfrm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41324" marR="0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280976" marR="0" lvl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Edit Master text styles</a:t>
            </a:r>
          </a:p>
          <a:p>
            <a:pPr marL="641324" marR="0" lvl="1" indent="-280976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Second level</a:t>
            </a:r>
          </a:p>
          <a:p>
            <a:pPr marL="877789" marR="0" lvl="2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1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Third level</a:t>
            </a:r>
          </a:p>
          <a:p>
            <a:pPr marL="1316683" marR="0" lvl="3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Fourth level</a:t>
            </a:r>
          </a:p>
          <a:p>
            <a:pPr marL="1785486" marR="0" lvl="4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/>
            </a:pPr>
            <a:r>
              <a:rPr kumimoji="0" lang="en-US" sz="1560" b="0" i="0" u="none" strike="noStrike" kern="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580763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4320285-4BD1-E84A-871D-A4286603D991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20A94F-1CAB-A142-9990-5B364FFED1BB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D454ED-5B51-544F-AD62-DDE3EBAEE8F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9ADB92-8172-AF4D-97D3-82072EF22F4F}"/>
              </a:ext>
            </a:extLst>
          </p:cNvPr>
          <p:cNvSpPr txBox="1"/>
          <p:nvPr userDrawn="1"/>
        </p:nvSpPr>
        <p:spPr>
          <a:xfrm>
            <a:off x="9793357" y="5845549"/>
            <a:ext cx="3771695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60555751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5209542" y="2055497"/>
            <a:ext cx="4211320" cy="5003610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87B131-3070-324A-81C9-57A56AC47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1F1E9-BC34-AE4D-A421-3E120F7C0A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3" y="2055497"/>
            <a:ext cx="4211320" cy="5003610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C8C59A55-E7A7-874F-A4B9-BD06E1F80E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055497"/>
            <a:ext cx="4211320" cy="5003610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01092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6441" y="1169060"/>
            <a:ext cx="13177520" cy="43088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800" dirty="0">
                <a:solidFill>
                  <a:schemeClr val="accent3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>
              <a:defRPr sz="2520"/>
            </a:lvl2pPr>
            <a:lvl3pPr>
              <a:defRPr sz="2520"/>
            </a:lvl3pPr>
            <a:lvl4pPr>
              <a:defRPr sz="2520"/>
            </a:lvl4pPr>
            <a:lvl5pPr>
              <a:defRPr sz="2520"/>
            </a:lvl5pPr>
          </a:lstStyle>
          <a:p>
            <a:pPr marL="0" lvl="0" indent="0" algn="l" rtl="0" eaLnBrk="0" fontAlgn="base" hangingPunct="0">
              <a:spcBef>
                <a:spcPts val="252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725701" y="2016993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5212941" y="2016993"/>
            <a:ext cx="4209839" cy="520700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9688087" y="2016993"/>
            <a:ext cx="4221150" cy="520700"/>
          </a:xfrm>
          <a:solidFill>
            <a:srgbClr val="FFFFFF"/>
          </a:solidFill>
        </p:spPr>
        <p:txBody>
          <a:bodyPr anchor="ctr"/>
          <a:lstStyle>
            <a:lvl1pPr marL="109534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E561F91-B993-0B49-BECC-FB685B52B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C18CFF-4BF3-CA4E-8F95-D701F0CCF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09542" y="2810435"/>
            <a:ext cx="4211320" cy="4248672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96B4205-B62E-3242-8289-60E7F9493C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31673" y="2810435"/>
            <a:ext cx="4211320" cy="4248672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DFC91DCB-4C78-934E-A38D-005F54B999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687408" y="2810435"/>
            <a:ext cx="4211320" cy="4248672"/>
          </a:xfrm>
          <a:noFill/>
        </p:spPr>
        <p:txBody>
          <a:bodyPr/>
          <a:lstStyle>
            <a:lvl1pPr marL="280976" marR="0" indent="-280976" algn="l" defTabSz="914364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71477" marR="0" indent="-290501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877789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•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16683" marR="0" indent="-24139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–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785486" marR="0" indent="-229352" algn="l" defTabSz="91436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212121"/>
              </a:buClr>
              <a:buSzPct val="100000"/>
              <a:buFont typeface="Arial" pitchFamily="-65" charset="0"/>
              <a:buChar char="»"/>
              <a:tabLst/>
              <a:defRPr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51207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with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FB0FE-F0CC-AA4A-81DA-DA835B18EB89}"/>
              </a:ext>
            </a:extLst>
          </p:cNvPr>
          <p:cNvSpPr/>
          <p:nvPr userDrawn="1"/>
        </p:nvSpPr>
        <p:spPr bwMode="auto">
          <a:xfrm>
            <a:off x="4080791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8D05-BFDE-8C45-A493-0514858FA40B}"/>
              </a:ext>
            </a:extLst>
          </p:cNvPr>
          <p:cNvSpPr/>
          <p:nvPr userDrawn="1"/>
        </p:nvSpPr>
        <p:spPr bwMode="auto">
          <a:xfrm>
            <a:off x="7440221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C26E4-F3EC-BA40-A96F-1C717DEC44A2}"/>
              </a:ext>
            </a:extLst>
          </p:cNvPr>
          <p:cNvSpPr/>
          <p:nvPr userDrawn="1"/>
        </p:nvSpPr>
        <p:spPr bwMode="auto">
          <a:xfrm>
            <a:off x="10799652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5C2628-E7D0-5D45-A753-973416732472}"/>
              </a:ext>
            </a:extLst>
          </p:cNvPr>
          <p:cNvSpPr/>
          <p:nvPr userDrawn="1"/>
        </p:nvSpPr>
        <p:spPr bwMode="auto">
          <a:xfrm>
            <a:off x="721361" y="1622777"/>
            <a:ext cx="3108960" cy="5436331"/>
          </a:xfrm>
          <a:prstGeom prst="rect">
            <a:avLst/>
          </a:prstGeom>
          <a:solidFill>
            <a:srgbClr val="F4F4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err="1">
              <a:ln>
                <a:noFill/>
              </a:ln>
              <a:solidFill>
                <a:srgbClr val="D8D8D8"/>
              </a:solidFill>
              <a:effectLst/>
              <a:latin typeface="Verdana" charset="0"/>
              <a:ea typeface="Verdana" charset="0"/>
              <a:cs typeface="Verdana" charset="0"/>
              <a:sym typeface="Arial" pitchFamily="-110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26441" y="454150"/>
            <a:ext cx="13177520" cy="553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52D1CF-3D2A-BE4C-9115-95D54CC83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99467D2-263C-9844-A3F2-DC4A0FBE5F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726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A2A411-8255-B046-BC54-607C838EDE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59349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18C0554-2395-124D-8BB5-443C621968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19239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F920E33B-FF66-494B-A7B3-D3B53F808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779127" y="2626005"/>
            <a:ext cx="3109913" cy="4433102"/>
          </a:xfrm>
        </p:spPr>
        <p:txBody>
          <a:bodyPr lIns="182880" tIns="91440" rIns="182880" bIns="9144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68A2EEF-9D71-6C4B-842E-397914F953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726" y="1888353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1B0A33-C75F-A84A-9C94-DDF318350C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59349" y="1888353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1FCACC1-472A-6D46-AA4B-A36F6D240D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9239" y="1888353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8AB612F-6DE8-BF4B-BC23-89C20D162C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79127" y="1888353"/>
            <a:ext cx="3109913" cy="472076"/>
          </a:xfrm>
        </p:spPr>
        <p:txBody>
          <a:bodyPr lIns="182880" tIns="91440" rIns="182880" bIns="91440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Subhead</a:t>
            </a:r>
          </a:p>
        </p:txBody>
      </p:sp>
    </p:spTree>
    <p:extLst>
      <p:ext uri="{BB962C8B-B14F-4D97-AF65-F5344CB8AC3E}">
        <p14:creationId xmlns:p14="http://schemas.microsoft.com/office/powerpoint/2010/main" val="2518760532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33D9BB-A739-E044-9D7E-C73E8B18A22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933" y="671513"/>
            <a:ext cx="13246537" cy="6592888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D2F08FA-1E8F-464B-8CF2-AA480329B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10058400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55182043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5" y="6833477"/>
            <a:ext cx="13177518" cy="477916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400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68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726445" y="7266802"/>
            <a:ext cx="13177518" cy="2769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93670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or statement,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729807"/>
            <a:ext cx="6212242" cy="2769989"/>
          </a:xfrm>
        </p:spPr>
        <p:txBody>
          <a:bodyPr anchor="ctr" anchorCtr="0"/>
          <a:lstStyle>
            <a:lvl1pPr marL="355585" marR="0" indent="-355585" algn="l" defTabSz="91436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b="1" i="0" smtClean="0">
                <a:effectLst/>
              </a:defRPr>
            </a:lvl1pPr>
          </a:lstStyle>
          <a:p>
            <a:r>
              <a:rPr lang="en-US"/>
              <a:t>“This slide can be used to include one or multiple quotes/</a:t>
            </a:r>
            <a:br>
              <a:rPr lang="en-US"/>
            </a:br>
            <a:r>
              <a:rPr lang="en-US"/>
              <a:t>statements. Please click to edit copy.”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22314" y="7535236"/>
            <a:ext cx="5322887" cy="330200"/>
          </a:xfrm>
        </p:spPr>
        <p:txBody>
          <a:bodyPr anchor="b"/>
          <a:lstStyle>
            <a:lvl1pPr marL="0" indent="0">
              <a:spcBef>
                <a:spcPts val="200"/>
              </a:spcBef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Footnotes and Sources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35299D6-41B4-6E4D-8691-F95891459B1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88277" y="963901"/>
            <a:ext cx="6115679" cy="6118037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14910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3353BE-A15E-634D-8EF1-933EF56A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968851" y="7557340"/>
            <a:ext cx="455614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83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,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726441" y="2277534"/>
            <a:ext cx="13177520" cy="2051844"/>
          </a:xfrm>
        </p:spPr>
        <p:txBody>
          <a:bodyPr anchor="ctr"/>
          <a:lstStyle>
            <a:lvl1pPr algn="l">
              <a:lnSpc>
                <a:spcPts val="7999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1" y="6100268"/>
            <a:ext cx="13177520" cy="1777366"/>
          </a:xfrm>
        </p:spPr>
        <p:txBody>
          <a:bodyPr/>
          <a:lstStyle>
            <a:lvl1pPr marL="0" indent="0" algn="l">
              <a:lnSpc>
                <a:spcPts val="7999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300803461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,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726441" y="2277534"/>
            <a:ext cx="13177520" cy="2051844"/>
          </a:xfrm>
        </p:spPr>
        <p:txBody>
          <a:bodyPr anchor="ctr"/>
          <a:lstStyle>
            <a:lvl1pPr algn="l">
              <a:lnSpc>
                <a:spcPts val="7999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1" y="6100268"/>
            <a:ext cx="13177520" cy="1777366"/>
          </a:xfrm>
        </p:spPr>
        <p:txBody>
          <a:bodyPr/>
          <a:lstStyle>
            <a:lvl1pPr marL="0" indent="0" algn="l">
              <a:lnSpc>
                <a:spcPts val="7999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742747608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726441" y="2277534"/>
            <a:ext cx="13177520" cy="2051844"/>
          </a:xfrm>
        </p:spPr>
        <p:txBody>
          <a:bodyPr anchor="ctr"/>
          <a:lstStyle>
            <a:lvl1pPr algn="l">
              <a:lnSpc>
                <a:spcPts val="7999"/>
              </a:lnSpc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6441" y="6100268"/>
            <a:ext cx="13177520" cy="1777366"/>
          </a:xfrm>
        </p:spPr>
        <p:txBody>
          <a:bodyPr/>
          <a:lstStyle>
            <a:lvl1pPr marL="0" indent="0" algn="l">
              <a:lnSpc>
                <a:spcPts val="7999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extLst>
      <p:ext uri="{BB962C8B-B14F-4D97-AF65-F5344CB8AC3E}">
        <p14:creationId xmlns:p14="http://schemas.microsoft.com/office/powerpoint/2010/main" val="307600119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B85581-4FEB-A44D-B7CC-654267EB10AC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716D98-D9DD-1C4C-8258-995F7E338138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81589B-7D9F-834F-A4FC-B8D82BAB7218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9137278-0D96-6242-ACA5-3DB3686A507E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7642461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&amp;J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9B943-2374-BE44-A221-B48CDAE44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12" y="2744069"/>
            <a:ext cx="6839376" cy="2760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1F84E8-B315-4A7B-A207-430B12A2C86E}"/>
              </a:ext>
            </a:extLst>
          </p:cNvPr>
          <p:cNvSpPr/>
          <p:nvPr userDrawn="1"/>
        </p:nvSpPr>
        <p:spPr>
          <a:xfrm rot="16200000">
            <a:off x="-2522219" y="4211508"/>
            <a:ext cx="5486400" cy="3139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44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cs typeface="Arial" pitchFamily="34" charset="0"/>
              </a:rPr>
              <a:t>For internal training purposes only</a:t>
            </a:r>
            <a:r>
              <a:rPr lang="en-US" sz="1440">
                <a:solidFill>
                  <a:srgbClr val="505050"/>
                </a:solidFill>
                <a:latin typeface="+mj-lt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24645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E75093E-139D-5A40-8F07-86F2F90A36E3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5339161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1803711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0495794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392254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3AC26B-DC06-7E4C-AFC7-B42BC27E9DD3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5301133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C863DCC-873D-DF40-988A-3C530C112BBD}"/>
              </a:ext>
            </a:extLst>
          </p:cNvPr>
          <p:cNvSpPr/>
          <p:nvPr userDrawn="1"/>
        </p:nvSpPr>
        <p:spPr bwMode="auto">
          <a:xfrm flipV="1">
            <a:off x="388220" y="5651961"/>
            <a:ext cx="13853963" cy="1543048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FFC39-F052-D844-AD99-110D6F5E20A2}"/>
              </a:ext>
            </a:extLst>
          </p:cNvPr>
          <p:cNvSpPr/>
          <p:nvPr userDrawn="1"/>
        </p:nvSpPr>
        <p:spPr bwMode="auto">
          <a:xfrm flipV="1">
            <a:off x="388220" y="5660388"/>
            <a:ext cx="13853963" cy="1543048"/>
          </a:xfrm>
          <a:prstGeom prst="rect">
            <a:avLst/>
          </a:prstGeom>
          <a:gradFill>
            <a:gsLst>
              <a:gs pos="100000">
                <a:schemeClr val="bg1"/>
              </a:gs>
              <a:gs pos="28000">
                <a:schemeClr val="bg1">
                  <a:alpha val="30000"/>
                </a:schemeClr>
              </a:gs>
            </a:gsLst>
            <a:lin ang="8100000" scaled="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9" y="5845551"/>
            <a:ext cx="3771694" cy="94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2155629280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072193-A59F-BC48-857E-9E04A2F74C49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BB7F4F-2563-E447-8E59-0797928186EA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B9C391-2B4E-4847-B493-AEDCE706911B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9793359" y="5845551"/>
            <a:ext cx="3771694" cy="94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Ulcerative colitis at 40x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3279522339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51"/>
            <a:ext cx="3238429" cy="94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Leslie "Wren" </a:t>
            </a:r>
            <a:r>
              <a:rPr lang="en-US" sz="1000" b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Vandever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Whooping Crane</a:t>
            </a:r>
          </a:p>
          <a:p>
            <a:pPr marL="0" marR="0" indent="0" algn="r" defTabSz="7301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Wren is an artist, journalist, and patient advocate who focuses on living mindfully and well with rheumatoid arthritis.</a:t>
            </a:r>
          </a:p>
        </p:txBody>
      </p:sp>
    </p:spTree>
    <p:extLst>
      <p:ext uri="{BB962C8B-B14F-4D97-AF65-F5344CB8AC3E}">
        <p14:creationId xmlns:p14="http://schemas.microsoft.com/office/powerpoint/2010/main" val="283118462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326624" y="5845551"/>
            <a:ext cx="3238429" cy="94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1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</p:spTree>
    <p:extLst>
      <p:ext uri="{BB962C8B-B14F-4D97-AF65-F5344CB8AC3E}">
        <p14:creationId xmlns:p14="http://schemas.microsoft.com/office/powerpoint/2010/main" val="275042106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8779F3-A37C-D242-BE2A-8A7A5A7250EB}"/>
              </a:ext>
            </a:extLst>
          </p:cNvPr>
          <p:cNvGrpSpPr/>
          <p:nvPr userDrawn="1"/>
        </p:nvGrpSpPr>
        <p:grpSpPr>
          <a:xfrm>
            <a:off x="388219" y="5651959"/>
            <a:ext cx="13853963" cy="1551474"/>
            <a:chOff x="386615" y="5651959"/>
            <a:chExt cx="13853963" cy="15514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F7EEE2-F55E-D44D-97D7-98B11A75609D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918FF4-83CA-6E49-844F-BACE1FB97F23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93B2FDF-841B-384B-909E-6125E8A5D151}"/>
              </a:ext>
            </a:extLst>
          </p:cNvPr>
          <p:cNvSpPr txBox="1"/>
          <p:nvPr userDrawn="1"/>
        </p:nvSpPr>
        <p:spPr>
          <a:xfrm>
            <a:off x="10326624" y="5845549"/>
            <a:ext cx="3238428" cy="9468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Rhonda Fenwick, </a:t>
            </a:r>
            <a:r>
              <a:rPr lang="en-US" sz="10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is Now II</a:t>
            </a:r>
          </a:p>
          <a:p>
            <a:pPr marL="0" marR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her art, Rhonda has explored psoriasis, a chronic skin disorder she </a:t>
            </a:r>
            <a:b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lived with since the age of six.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19" y="4392159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4" y="4394200"/>
            <a:ext cx="12541876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9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8" y="5143499"/>
            <a:ext cx="12577752" cy="482601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0" y="6142530"/>
            <a:ext cx="8573368" cy="948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7" y="5843589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87" indent="0">
              <a:buNone/>
              <a:defRPr/>
            </a:lvl2pPr>
            <a:lvl3pPr marL="636422" indent="0">
              <a:buNone/>
              <a:defRPr/>
            </a:lvl3pPr>
            <a:lvl4pPr marL="1075334" indent="0">
              <a:buNone/>
              <a:defRPr/>
            </a:lvl4pPr>
            <a:lvl5pPr marL="1556195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96342173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Art_Immunolog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B88A9-6AC9-7A4D-B5C1-65FCF6A45450}"/>
              </a:ext>
            </a:extLst>
          </p:cNvPr>
          <p:cNvGrpSpPr/>
          <p:nvPr userDrawn="1"/>
        </p:nvGrpSpPr>
        <p:grpSpPr>
          <a:xfrm>
            <a:off x="388220" y="5651961"/>
            <a:ext cx="13853963" cy="1551474"/>
            <a:chOff x="386615" y="5651959"/>
            <a:chExt cx="13853963" cy="155147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F93BF-96FB-774D-A0A5-0F8DA6F50B76}"/>
                </a:ext>
              </a:extLst>
            </p:cNvPr>
            <p:cNvSpPr/>
            <p:nvPr userDrawn="1"/>
          </p:nvSpPr>
          <p:spPr bwMode="auto">
            <a:xfrm flipV="1">
              <a:off x="386615" y="5651959"/>
              <a:ext cx="13853963" cy="1543047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9A5AD-CFC9-FF41-9B15-716213B8F457}"/>
                </a:ext>
              </a:extLst>
            </p:cNvPr>
            <p:cNvSpPr/>
            <p:nvPr userDrawn="1"/>
          </p:nvSpPr>
          <p:spPr bwMode="auto">
            <a:xfrm flipV="1">
              <a:off x="386615" y="5660386"/>
              <a:ext cx="13853963" cy="1543047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28000">
                  <a:schemeClr val="bg1">
                    <a:alpha val="30000"/>
                  </a:schemeClr>
                </a:gs>
              </a:gsLst>
              <a:lin ang="8100000" scaled="0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3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F6C7C0F-EE76-744B-BD4E-B4F347C9CDED}"/>
              </a:ext>
            </a:extLst>
          </p:cNvPr>
          <p:cNvSpPr/>
          <p:nvPr userDrawn="1"/>
        </p:nvSpPr>
        <p:spPr bwMode="auto">
          <a:xfrm flipV="1">
            <a:off x="388220" y="4392160"/>
            <a:ext cx="13853963" cy="1268227"/>
          </a:xfrm>
          <a:prstGeom prst="rect">
            <a:avLst/>
          </a:prstGeom>
          <a:solidFill>
            <a:schemeClr val="accent1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983626" y="4394202"/>
            <a:ext cx="12541875" cy="72072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6002EE6-F7F8-F147-BAFA-A8A58397B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849" y="5143499"/>
            <a:ext cx="12577752" cy="48260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3CBF-C1A4-F94D-856C-451D04F90D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1452" y="6142530"/>
            <a:ext cx="8573368" cy="9488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Legal Entity</a:t>
            </a:r>
            <a:br>
              <a:rPr lang="en-US"/>
            </a:br>
            <a:r>
              <a:rPr lang="en-US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216977-3177-7341-BD44-DC5C6B41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39" y="5843591"/>
            <a:ext cx="8573368" cy="285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/>
            </a:lvl1pPr>
            <a:lvl2pPr marL="280976" indent="0">
              <a:buNone/>
              <a:defRPr/>
            </a:lvl2pPr>
            <a:lvl3pPr marL="636397" indent="0">
              <a:buNone/>
              <a:defRPr/>
            </a:lvl3pPr>
            <a:lvl4pPr marL="1075291" indent="0">
              <a:buNone/>
              <a:defRPr/>
            </a:lvl4pPr>
            <a:lvl5pPr marL="155613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4F69A-B324-3B49-BD2D-24B26170D9CB}"/>
              </a:ext>
            </a:extLst>
          </p:cNvPr>
          <p:cNvSpPr txBox="1"/>
          <p:nvPr userDrawn="1"/>
        </p:nvSpPr>
        <p:spPr>
          <a:xfrm>
            <a:off x="10440538" y="5845551"/>
            <a:ext cx="3124515" cy="946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Barbara, </a:t>
            </a:r>
            <a:r>
              <a:rPr lang="en-US" sz="1000" b="1" i="1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Verbloemen</a:t>
            </a:r>
            <a:r>
              <a:rPr lang="en-US" sz="1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(to gloss over)</a:t>
            </a:r>
          </a:p>
          <a:p>
            <a:pPr algn="r"/>
            <a:r>
              <a:rPr lang="en-US" sz="1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Diagnosed with severe ulcerative colitis at age 18, Barbara tries to find peace of mind through painting and creating ceramics.</a:t>
            </a:r>
          </a:p>
        </p:txBody>
      </p:sp>
    </p:spTree>
    <p:extLst>
      <p:ext uri="{BB962C8B-B14F-4D97-AF65-F5344CB8AC3E}">
        <p14:creationId xmlns:p14="http://schemas.microsoft.com/office/powerpoint/2010/main" val="424790539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2"/>
            <a:ext cx="14630400" cy="164062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2202624"/>
            <a:ext cx="13177520" cy="19385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1" y="4538153"/>
            <a:ext cx="10291330" cy="6407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601B17-FFAE-EA41-A941-C177AC442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441" y="5428277"/>
            <a:ext cx="10291330" cy="1571334"/>
          </a:xfrm>
        </p:spPr>
        <p:txBody>
          <a:bodyPr/>
          <a:lstStyle>
            <a:lvl1pPr marL="0" marR="0" indent="0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Name</a:t>
            </a:r>
          </a:p>
          <a:p>
            <a:pPr marL="0" marR="0" lvl="0" indent="0" algn="l" defTabSz="91436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lang="en-US"/>
              <a:t>Title</a:t>
            </a:r>
            <a:br>
              <a:rPr lang="en-US"/>
            </a:br>
            <a:r>
              <a:rPr lang="en-US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047954-7565-C041-BB87-8A5FD2B49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37" y="109242"/>
            <a:ext cx="4348078" cy="17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6135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08" y="384048"/>
            <a:ext cx="13853965" cy="6787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85009" y="384049"/>
            <a:ext cx="13853963" cy="6791502"/>
          </a:xfrm>
          <a:prstGeom prst="rect">
            <a:avLst/>
          </a:prstGeom>
          <a:solidFill>
            <a:schemeClr val="accent3">
              <a:alpha val="7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10303644" y="6728956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7" y="3615185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3424998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,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D205D-0FA0-FA40-BD8F-970F71C45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008" y="384048"/>
            <a:ext cx="13853965" cy="6787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BCC8F2-6CB2-8543-8DC8-7B588E3D4577}"/>
              </a:ext>
            </a:extLst>
          </p:cNvPr>
          <p:cNvSpPr/>
          <p:nvPr userDrawn="1"/>
        </p:nvSpPr>
        <p:spPr bwMode="auto">
          <a:xfrm>
            <a:off x="385009" y="384049"/>
            <a:ext cx="13853963" cy="6791502"/>
          </a:xfrm>
          <a:prstGeom prst="rect">
            <a:avLst/>
          </a:prstGeom>
          <a:solidFill>
            <a:schemeClr val="accent6">
              <a:lumMod val="75000"/>
              <a:alpha val="76863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4DD1D-580B-1743-A80C-0AE1DA3235A0}"/>
              </a:ext>
            </a:extLst>
          </p:cNvPr>
          <p:cNvSpPr txBox="1"/>
          <p:nvPr userDrawn="1"/>
        </p:nvSpPr>
        <p:spPr>
          <a:xfrm>
            <a:off x="10303644" y="6728956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Skin cells at 20x magnification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C7DCC-CB64-5D4E-8CC6-951D208A5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7" y="3615185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80717220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, dark blue with mic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F5E65DA-1FBD-6C4B-A969-DC9DAD66D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91" y="392983"/>
            <a:ext cx="13849419" cy="6787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727BFF-0BE4-FB48-A395-08A9D327F394}"/>
              </a:ext>
            </a:extLst>
          </p:cNvPr>
          <p:cNvSpPr/>
          <p:nvPr userDrawn="1"/>
        </p:nvSpPr>
        <p:spPr bwMode="auto">
          <a:xfrm flipV="1">
            <a:off x="388220" y="381831"/>
            <a:ext cx="13853963" cy="6798440"/>
          </a:xfrm>
          <a:prstGeom prst="rect">
            <a:avLst/>
          </a:prstGeom>
          <a:solidFill>
            <a:schemeClr val="accent2">
              <a:alpha val="8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 pitchFamily="-11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1" y="6737666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Viral exacerbation at 40x magnification</a:t>
            </a:r>
            <a:endParaRPr lang="en-US" sz="1000" b="1" i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7" y="3615185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37004428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, 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37573F-53C3-BB43-AAB4-86C544D5E76E}"/>
              </a:ext>
            </a:extLst>
          </p:cNvPr>
          <p:cNvSpPr txBox="1"/>
          <p:nvPr userDrawn="1"/>
        </p:nvSpPr>
        <p:spPr>
          <a:xfrm>
            <a:off x="10306851" y="6737666"/>
            <a:ext cx="3771694" cy="250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Jeffrey </a:t>
            </a:r>
            <a:r>
              <a:rPr lang="en-US" sz="1000" b="1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Sparr</a:t>
            </a:r>
            <a:r>
              <a:rPr lang="en-US" sz="10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Same Guy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5DE86F-AE1C-BD44-85B5-0D2251E66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4737" y="3615185"/>
            <a:ext cx="12742552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757303852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title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3213303760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title, sub, dark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2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138204860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title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2744792955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title, sub,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6442" y="4712531"/>
            <a:ext cx="13177520" cy="177736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50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6442" y="1839561"/>
            <a:ext cx="13177520" cy="247597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</a:lstStyle>
          <a:p>
            <a:pPr marL="0" marR="0" lvl="0" indent="0" algn="l" defTabSz="768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divider style</a:t>
            </a:r>
          </a:p>
        </p:txBody>
      </p:sp>
    </p:spTree>
    <p:extLst>
      <p:ext uri="{BB962C8B-B14F-4D97-AF65-F5344CB8AC3E}">
        <p14:creationId xmlns:p14="http://schemas.microsoft.com/office/powerpoint/2010/main" val="8901768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image" Target="../media/image8.emf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slideLayout" Target="../slideLayouts/slideLayout106.xml"/><Relationship Id="rId39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114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9.xml"/><Relationship Id="rId41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104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40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11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image" Target="../media/image8.emf"/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9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181.xml"/><Relationship Id="rId34" Type="http://schemas.openxmlformats.org/officeDocument/2006/relationships/slideLayout" Target="../slideLayouts/slideLayout194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29" Type="http://schemas.openxmlformats.org/officeDocument/2006/relationships/slideLayout" Target="../slideLayouts/slideLayout189.xml"/><Relationship Id="rId41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92.xml"/><Relationship Id="rId37" Type="http://schemas.openxmlformats.org/officeDocument/2006/relationships/slideLayout" Target="../slideLayouts/slideLayout197.xml"/><Relationship Id="rId40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36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9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35" Type="http://schemas.openxmlformats.org/officeDocument/2006/relationships/slideLayout" Target="../slideLayouts/slideLayout195.xml"/><Relationship Id="rId43" Type="http://schemas.openxmlformats.org/officeDocument/2006/relationships/image" Target="../media/image8.emf"/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38" Type="http://schemas.openxmlformats.org/officeDocument/2006/relationships/slideLayout" Target="../slideLayouts/slideLayout19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26" Type="http://schemas.openxmlformats.org/officeDocument/2006/relationships/slideLayout" Target="../slideLayouts/slideLayout227.xml"/><Relationship Id="rId39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22.xml"/><Relationship Id="rId34" Type="http://schemas.openxmlformats.org/officeDocument/2006/relationships/slideLayout" Target="../slideLayouts/slideLayout235.xml"/><Relationship Id="rId42" Type="http://schemas.openxmlformats.org/officeDocument/2006/relationships/image" Target="../media/image23.jpeg"/><Relationship Id="rId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0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24" Type="http://schemas.openxmlformats.org/officeDocument/2006/relationships/slideLayout" Target="../slideLayouts/slideLayout225.xml"/><Relationship Id="rId32" Type="http://schemas.openxmlformats.org/officeDocument/2006/relationships/slideLayout" Target="../slideLayouts/slideLayout233.xml"/><Relationship Id="rId37" Type="http://schemas.openxmlformats.org/officeDocument/2006/relationships/slideLayout" Target="../slideLayouts/slideLayout238.xml"/><Relationship Id="rId40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23" Type="http://schemas.openxmlformats.org/officeDocument/2006/relationships/slideLayout" Target="../slideLayouts/slideLayout224.xml"/><Relationship Id="rId28" Type="http://schemas.openxmlformats.org/officeDocument/2006/relationships/slideLayout" Target="../slideLayouts/slideLayout229.xml"/><Relationship Id="rId36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3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Relationship Id="rId22" Type="http://schemas.openxmlformats.org/officeDocument/2006/relationships/slideLayout" Target="../slideLayouts/slideLayout223.xml"/><Relationship Id="rId27" Type="http://schemas.openxmlformats.org/officeDocument/2006/relationships/slideLayout" Target="../slideLayouts/slideLayout228.xml"/><Relationship Id="rId30" Type="http://schemas.openxmlformats.org/officeDocument/2006/relationships/slideLayout" Target="../slideLayouts/slideLayout231.xml"/><Relationship Id="rId35" Type="http://schemas.openxmlformats.org/officeDocument/2006/relationships/slideLayout" Target="../slideLayouts/slideLayout236.xml"/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5" Type="http://schemas.openxmlformats.org/officeDocument/2006/relationships/slideLayout" Target="../slideLayouts/slideLayout226.xml"/><Relationship Id="rId33" Type="http://schemas.openxmlformats.org/officeDocument/2006/relationships/slideLayout" Target="../slideLayouts/slideLayout234.xml"/><Relationship Id="rId38" Type="http://schemas.openxmlformats.org/officeDocument/2006/relationships/slideLayout" Target="../slideLayouts/slideLayout2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0" y="2055814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49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1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B036E89-2F6E-8BD8-15B9-22BA0495CCB1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1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886" r:id="rId10"/>
    <p:sldLayoutId id="2147483731" r:id="rId11"/>
    <p:sldLayoutId id="2147483806" r:id="rId12"/>
    <p:sldLayoutId id="2147483807" r:id="rId13"/>
    <p:sldLayoutId id="2147483808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730" r:id="rId21"/>
    <p:sldLayoutId id="2147483695" r:id="rId22"/>
    <p:sldLayoutId id="2147483700" r:id="rId23"/>
    <p:sldLayoutId id="2147483697" r:id="rId24"/>
    <p:sldLayoutId id="2147483698" r:id="rId25"/>
    <p:sldLayoutId id="2147483699" r:id="rId26"/>
    <p:sldLayoutId id="2147483702" r:id="rId27"/>
    <p:sldLayoutId id="2147483703" r:id="rId28"/>
    <p:sldLayoutId id="2147483704" r:id="rId29"/>
    <p:sldLayoutId id="2147483706" r:id="rId30"/>
    <p:sldLayoutId id="2147483733" r:id="rId31"/>
    <p:sldLayoutId id="2147483812" r:id="rId32"/>
    <p:sldLayoutId id="2147483813" r:id="rId33"/>
    <p:sldLayoutId id="2147483707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4065" r:id="rId40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4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86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930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7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88" indent="-280988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50" indent="-28098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824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736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557" indent="-22936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468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111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754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397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1" y="2055814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50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2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8" y="7311390"/>
            <a:ext cx="1069643" cy="9672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602344" y="7547427"/>
            <a:ext cx="972457" cy="6821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54CCB-40EE-4873-89AD-CE44AEDC4A9A}"/>
              </a:ext>
            </a:extLst>
          </p:cNvPr>
          <p:cNvSpPr/>
          <p:nvPr userDrawn="1"/>
        </p:nvSpPr>
        <p:spPr>
          <a:xfrm rot="16200000">
            <a:off x="-2522219" y="4211508"/>
            <a:ext cx="5486400" cy="3139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44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cs typeface="Arial" pitchFamily="34" charset="0"/>
              </a:rPr>
              <a:t>For internal training purposes only</a:t>
            </a:r>
            <a:r>
              <a:rPr lang="en-US" sz="1440">
                <a:solidFill>
                  <a:srgbClr val="505050"/>
                </a:solidFill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5E1C058-685B-0CFC-6649-2899298DEA25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  <p:sldLayoutId id="2147483929" r:id="rId29"/>
    <p:sldLayoutId id="2147483930" r:id="rId30"/>
    <p:sldLayoutId id="2147483931" r:id="rId31"/>
    <p:sldLayoutId id="2147483932" r:id="rId32"/>
    <p:sldLayoutId id="2147483933" r:id="rId33"/>
    <p:sldLayoutId id="2147483934" r:id="rId34"/>
    <p:sldLayoutId id="2147483935" r:id="rId35"/>
    <p:sldLayoutId id="2147483936" r:id="rId36"/>
    <p:sldLayoutId id="2147483937" r:id="rId37"/>
    <p:sldLayoutId id="2147483938" r:id="rId38"/>
    <p:sldLayoutId id="2147483939" r:id="rId39"/>
    <p:sldLayoutId id="2147483940" r:id="rId40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29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59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889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18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76" indent="-280976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24" indent="-28097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789" indent="-24139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683" indent="-24139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486" indent="-22935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382" indent="-23041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012" indent="-23041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641" indent="-23041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270" indent="-23041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29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59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889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18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146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776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405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035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2" y="2055815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51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2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9" y="7311391"/>
            <a:ext cx="1069643" cy="967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602344" y="7547428"/>
            <a:ext cx="972458" cy="6821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E70CEFD-4FEA-3318-6F98-089846531C6F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  <p:sldLayoutId id="2147483959" r:id="rId18"/>
    <p:sldLayoutId id="2147483960" r:id="rId19"/>
    <p:sldLayoutId id="2147483961" r:id="rId20"/>
    <p:sldLayoutId id="2147483962" r:id="rId21"/>
    <p:sldLayoutId id="2147483963" r:id="rId22"/>
    <p:sldLayoutId id="2147483964" r:id="rId23"/>
    <p:sldLayoutId id="2147483965" r:id="rId24"/>
    <p:sldLayoutId id="2147483966" r:id="rId25"/>
    <p:sldLayoutId id="2147483967" r:id="rId26"/>
    <p:sldLayoutId id="2147483968" r:id="rId27"/>
    <p:sldLayoutId id="2147483969" r:id="rId28"/>
    <p:sldLayoutId id="2147483970" r:id="rId29"/>
    <p:sldLayoutId id="2147483971" r:id="rId30"/>
    <p:sldLayoutId id="2147483972" r:id="rId31"/>
    <p:sldLayoutId id="2147483973" r:id="rId32"/>
    <p:sldLayoutId id="2147483974" r:id="rId33"/>
    <p:sldLayoutId id="2147483975" r:id="rId34"/>
    <p:sldLayoutId id="2147483976" r:id="rId35"/>
    <p:sldLayoutId id="2147483977" r:id="rId36"/>
    <p:sldLayoutId id="2147483978" r:id="rId37"/>
    <p:sldLayoutId id="2147483979" r:id="rId38"/>
    <p:sldLayoutId id="2147483980" r:id="rId39"/>
    <p:sldLayoutId id="2147483981" r:id="rId40"/>
    <p:sldLayoutId id="2147483982" r:id="rId41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29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59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890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18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76" indent="-280976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25" indent="-280976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789" indent="-24139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683" indent="-24139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486" indent="-22935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382" indent="-23041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013" indent="-23041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642" indent="-23041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270" indent="-23041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29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59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890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18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147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776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405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035" algn="l" defTabSz="345629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0" y="2055814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49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1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BA31D21-F730-4658-8D05-BA5241AB7BE7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  <p:sldLayoutId id="2147484007" r:id="rId24"/>
    <p:sldLayoutId id="2147484008" r:id="rId25"/>
    <p:sldLayoutId id="2147484009" r:id="rId26"/>
    <p:sldLayoutId id="2147484010" r:id="rId27"/>
    <p:sldLayoutId id="2147484011" r:id="rId28"/>
    <p:sldLayoutId id="2147484012" r:id="rId29"/>
    <p:sldLayoutId id="2147484013" r:id="rId30"/>
    <p:sldLayoutId id="2147484014" r:id="rId31"/>
    <p:sldLayoutId id="2147484015" r:id="rId32"/>
    <p:sldLayoutId id="2147484016" r:id="rId33"/>
    <p:sldLayoutId id="2147484017" r:id="rId34"/>
    <p:sldLayoutId id="2147484018" r:id="rId35"/>
    <p:sldLayoutId id="2147484019" r:id="rId36"/>
    <p:sldLayoutId id="2147484020" r:id="rId37"/>
    <p:sldLayoutId id="2147484021" r:id="rId38"/>
    <p:sldLayoutId id="2147484022" r:id="rId39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4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86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930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7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88" indent="-280988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50" indent="-28098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824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736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557" indent="-22936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468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111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754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397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0" y="2055815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50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2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9" y="7311391"/>
            <a:ext cx="1069643" cy="967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E02312-9CA8-894B-B5FD-D8CF165BBDF5}"/>
              </a:ext>
            </a:extLst>
          </p:cNvPr>
          <p:cNvSpPr/>
          <p:nvPr userDrawn="1"/>
        </p:nvSpPr>
        <p:spPr bwMode="auto">
          <a:xfrm>
            <a:off x="602344" y="7547427"/>
            <a:ext cx="972458" cy="68217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CCB878C-3907-872E-3E51-C9C438920B99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2757910" y="7475222"/>
            <a:ext cx="1146050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4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  <p:sldLayoutId id="2147484051" r:id="rId28"/>
    <p:sldLayoutId id="2147484052" r:id="rId29"/>
    <p:sldLayoutId id="2147484053" r:id="rId30"/>
    <p:sldLayoutId id="2147484054" r:id="rId31"/>
    <p:sldLayoutId id="2147484055" r:id="rId32"/>
    <p:sldLayoutId id="2147484056" r:id="rId33"/>
    <p:sldLayoutId id="2147484057" r:id="rId34"/>
    <p:sldLayoutId id="2147484058" r:id="rId35"/>
    <p:sldLayoutId id="2147484059" r:id="rId36"/>
    <p:sldLayoutId id="2147484060" r:id="rId37"/>
    <p:sldLayoutId id="2147484061" r:id="rId38"/>
    <p:sldLayoutId id="2147484062" r:id="rId39"/>
    <p:sldLayoutId id="2147484063" r:id="rId40"/>
    <p:sldLayoutId id="2147484064" r:id="rId41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4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86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930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7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89" indent="-280989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50" indent="-280989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824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736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557" indent="-22936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469" indent="-23042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110" indent="-23042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754" indent="-23042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397" indent="-230429" algn="l" rtl="0" eaLnBrk="1" fontAlgn="base" hangingPunct="1">
        <a:spcBef>
          <a:spcPts val="454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6440" y="2055814"/>
            <a:ext cx="13177520" cy="52555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6440" y="454149"/>
            <a:ext cx="121749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03962" y="7531321"/>
            <a:ext cx="54528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334E5CC-BB8F-73EC-DFDA-CC371AEC93E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2757912" y="7531321"/>
            <a:ext cx="1146048" cy="6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5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  <p:sldLayoutId id="2147484090" r:id="rId24"/>
    <p:sldLayoutId id="2147484091" r:id="rId25"/>
    <p:sldLayoutId id="2147484092" r:id="rId26"/>
    <p:sldLayoutId id="2147484093" r:id="rId27"/>
    <p:sldLayoutId id="2147484094" r:id="rId28"/>
    <p:sldLayoutId id="2147484095" r:id="rId29"/>
    <p:sldLayoutId id="2147484096" r:id="rId30"/>
    <p:sldLayoutId id="2147484097" r:id="rId31"/>
    <p:sldLayoutId id="2147484098" r:id="rId32"/>
    <p:sldLayoutId id="2147484099" r:id="rId33"/>
    <p:sldLayoutId id="2147484100" r:id="rId34"/>
    <p:sldLayoutId id="2147484101" r:id="rId35"/>
    <p:sldLayoutId id="2147484102" r:id="rId36"/>
    <p:sldLayoutId id="2147484103" r:id="rId37"/>
    <p:sldLayoutId id="2147484104" r:id="rId38"/>
    <p:sldLayoutId id="2147484105" r:id="rId39"/>
    <p:sldLayoutId id="2147484106" r:id="rId40"/>
  </p:sldLayoutIdLst>
  <p:transition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1212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4032"/>
        </a:lnSpc>
        <a:spcBef>
          <a:spcPct val="0"/>
        </a:spcBef>
        <a:spcAft>
          <a:spcPct val="0"/>
        </a:spcAft>
        <a:defRPr sz="384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34564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691286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1036930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382573" algn="l" rtl="0" eaLnBrk="1" fontAlgn="base" hangingPunct="1">
        <a:spcBef>
          <a:spcPct val="0"/>
        </a:spcBef>
        <a:spcAft>
          <a:spcPct val="0"/>
        </a:spcAft>
        <a:defRPr sz="312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80988" indent="-280988" algn="l" rtl="0" eaLnBrk="1" fontAlgn="base" hangingPunct="1">
        <a:lnSpc>
          <a:spcPct val="100000"/>
        </a:lnSpc>
        <a:spcBef>
          <a:spcPts val="216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tabLst/>
        <a:defRPr sz="2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1pPr>
      <a:lvl2pPr marL="641350" indent="-28098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tabLst/>
        <a:defRPr sz="24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2pPr>
      <a:lvl3pPr marL="877824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•"/>
        <a:defRPr sz="21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3pPr>
      <a:lvl4pPr marL="1316736" indent="-24140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–"/>
        <a:defRPr sz="180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4pPr>
      <a:lvl5pPr marL="1785557" indent="-229362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1"/>
        </a:buClr>
        <a:buSzPct val="100000"/>
        <a:buFont typeface="Arial" pitchFamily="-65" charset="0"/>
        <a:buChar char="»"/>
        <a:defRPr sz="1560">
          <a:solidFill>
            <a:schemeClr val="tx1"/>
          </a:solidFill>
          <a:latin typeface="Verdana" charset="0"/>
          <a:ea typeface="Verdana" charset="0"/>
          <a:cs typeface="Verdana" charset="0"/>
          <a:sym typeface="Arial" pitchFamily="-65" charset="0"/>
        </a:defRPr>
      </a:lvl5pPr>
      <a:lvl6pPr marL="2131468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477111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822754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3168397" indent="-230429" algn="l" rtl="0" eaLnBrk="1" fontAlgn="base" hangingPunct="1">
        <a:spcBef>
          <a:spcPts val="455"/>
        </a:spcBef>
        <a:spcAft>
          <a:spcPct val="0"/>
        </a:spcAft>
        <a:buSzPct val="100000"/>
        <a:buFont typeface="Arial" pitchFamily="-110" charset="0"/>
        <a:buChar char="»"/>
        <a:defRPr sz="204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1pPr>
      <a:lvl2pPr marL="34564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2pPr>
      <a:lvl3pPr marL="69128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3pPr>
      <a:lvl4pPr marL="1036930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4pPr>
      <a:lvl5pPr marL="1382573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5pPr>
      <a:lvl6pPr marL="172821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6pPr>
      <a:lvl7pPr marL="2073859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7pPr>
      <a:lvl8pPr marL="2419502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8pPr>
      <a:lvl9pPr marL="2765146" algn="l" defTabSz="345643" rtl="0" eaLnBrk="1" latinLnBrk="0" hangingPunct="1">
        <a:defRPr sz="1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LjtPWfsjFw&amp;ab_channel=MedCram-MedicalLecturesExplainedCLEARL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svg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slide" Target="slide13.xml"/><Relationship Id="rId10" Type="http://schemas.microsoft.com/office/2007/relationships/hdphoto" Target="../media/hdphoto3.wdp"/><Relationship Id="rId4" Type="http://schemas.openxmlformats.org/officeDocument/2006/relationships/slide" Target="slide12.xml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1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3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cus101.com/abdominal-ultrasound-made-easy-step-by-step-guide/" TargetMode="External"/><Relationship Id="rId7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0C410F-B782-8D48-A122-AEEF2AB9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35" y="3615183"/>
            <a:ext cx="12742552" cy="1596898"/>
          </a:xfrm>
        </p:spPr>
        <p:txBody>
          <a:bodyPr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Chapter 3: Patient preparation and basic IUS 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3373B3-9A09-6219-7950-28E9B4444581}"/>
              </a:ext>
            </a:extLst>
          </p:cNvPr>
          <p:cNvSpPr/>
          <p:nvPr/>
        </p:nvSpPr>
        <p:spPr>
          <a:xfrm>
            <a:off x="3510103" y="6446083"/>
            <a:ext cx="7610194" cy="16189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1097280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srgbClr val="303030"/>
              </a:solidFill>
              <a:latin typeface="Verdana"/>
              <a:ea typeface="Verdana"/>
              <a:cs typeface="Arial"/>
            </a:endParaRPr>
          </a:p>
          <a:p>
            <a:pPr algn="ctr" defTabSz="109728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kern="0">
                <a:solidFill>
                  <a:schemeClr val="tx1"/>
                </a:solidFill>
                <a:latin typeface="Verdana" charset="0"/>
                <a:sym typeface="Arial" pitchFamily="-65" charset="0"/>
              </a:rPr>
              <a:t>v1.0, 10 December 2022 </a:t>
            </a:r>
            <a:r>
              <a:rPr lang="en-US" sz="1100" b="0" kern="0">
                <a:solidFill>
                  <a:srgbClr val="303030"/>
                </a:solidFill>
                <a:latin typeface="Verdana"/>
                <a:ea typeface="Verdana"/>
                <a:cs typeface="Arial"/>
                <a:sym typeface="Arial" pitchFamily="-65" charset="0"/>
              </a:rPr>
              <a:t>| </a:t>
            </a:r>
            <a:r>
              <a:rPr lang="en-US" sz="1100">
                <a:solidFill>
                  <a:srgbClr val="303030"/>
                </a:solidFill>
                <a:latin typeface="Verdana"/>
                <a:ea typeface="Verdana"/>
                <a:cs typeface="Arial"/>
              </a:rPr>
              <a:t>EM-121011</a:t>
            </a:r>
          </a:p>
          <a:p>
            <a:pPr algn="ctr" defTabSz="1097280">
              <a:spcBef>
                <a:spcPts val="0"/>
              </a:spcBef>
              <a:spcAft>
                <a:spcPts val="0"/>
              </a:spcAft>
              <a:defRPr/>
            </a:pPr>
            <a:endParaRPr lang="en-US" sz="1100">
              <a:solidFill>
                <a:srgbClr val="303030"/>
              </a:solidFill>
              <a:latin typeface="Verdana"/>
              <a:ea typeface="Verdana"/>
              <a:cs typeface="Arial"/>
            </a:endParaRPr>
          </a:p>
          <a:p>
            <a:pPr algn="ctr" defTabSz="109728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0" kern="0">
                <a:solidFill>
                  <a:schemeClr val="tx1"/>
                </a:solidFill>
                <a:latin typeface="Verdana" charset="0"/>
                <a:sym typeface="Arial" pitchFamily="-65" charset="0"/>
              </a:rPr>
              <a:t>For Healthcare Professionals only </a:t>
            </a:r>
            <a:endParaRPr lang="en-US" sz="11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algn="ctr" defTabSz="109728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Developed under the mentorship of the Asian Organization for Crohn's &amp; Colitis</a:t>
            </a:r>
            <a:endParaRPr lang="en-US"/>
          </a:p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Supported by Janssen Asia Pacific, a division of Johnson and Johnson International (Singapore) Pte. Ltd. Editorial development by Transform Medical Communications, New Zealand</a:t>
            </a:r>
            <a:endParaRPr lang="en-SG" sz="11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2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© Janssen Asia Pacific, a division of Johnson &amp; Johnson International (Singapore) Pte. Ltd. </a:t>
            </a:r>
            <a:endParaRPr lang="en-SG" sz="1100">
              <a:solidFill>
                <a:srgbClr val="000000"/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CA807-C0EB-CA04-B203-96291BA35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748" y="7255535"/>
            <a:ext cx="1876226" cy="757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3012E3-03C3-D6BB-6DCF-18D1161CB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2" y="6928055"/>
            <a:ext cx="1302437" cy="11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0608-1018-4DF4-AEE0-B4FDC863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Ultrasound principles &amp; instrumentation - orientation &amp; imaging planes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1E357-01CE-4AC5-BE1F-AE845CCEB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6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4E400-C1EA-4689-9098-125E62A206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defTabSz="914400"/>
            <a:r>
              <a:rPr lang="en-US"/>
              <a:t>IUS: Intestinal ultrasound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167D81A-C21D-4EF0-8597-7CA66F7953DB}"/>
              </a:ext>
            </a:extLst>
          </p:cNvPr>
          <p:cNvSpPr/>
          <p:nvPr/>
        </p:nvSpPr>
        <p:spPr>
          <a:xfrm>
            <a:off x="1437859" y="6651963"/>
            <a:ext cx="1177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2160"/>
              </a:spcBef>
              <a:spcAft>
                <a:spcPct val="0"/>
              </a:spcAft>
              <a:buClr>
                <a:srgbClr val="212121"/>
              </a:buClr>
              <a:buSzPct val="100000"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itchFamily="-65" charset="0"/>
              </a:rPr>
              <a:t>MedCram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itchFamily="-65" charset="0"/>
              </a:rPr>
              <a:t> - Medical Lectures Explained CLEARLY. Dec 17, 2017. Ultrasound Principles &amp; Instrumentation - Orientation &amp; Imaging Planes. YouTube.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itchFamily="-65" charset="0"/>
                <a:hlinkClick r:id="rId3"/>
              </a:rPr>
              <a:t>https://www.youtube.com/watch?v=9LjtPWfsjFw&amp;ab_channel=MedCram-MedicalLecturesExplainedCLEARLY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itchFamily="-65" charset="0"/>
              </a:rPr>
              <a:t> </a:t>
            </a:r>
            <a:endParaRPr kumimoji="0" lang="en-NZ" sz="1200" b="0" i="0" u="none" strike="noStrike" kern="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sym typeface="Arial" pitchFamily="-65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4F5B79-5796-49A1-80EA-2D8F8A93ABDA}"/>
              </a:ext>
            </a:extLst>
          </p:cNvPr>
          <p:cNvGrpSpPr/>
          <p:nvPr/>
        </p:nvGrpSpPr>
        <p:grpSpPr>
          <a:xfrm>
            <a:off x="2815554" y="1659484"/>
            <a:ext cx="8559328" cy="4910632"/>
            <a:chOff x="2815554" y="1659484"/>
            <a:chExt cx="8559328" cy="4910632"/>
          </a:xfrm>
        </p:grpSpPr>
        <p:sp>
          <p:nvSpPr>
            <p:cNvPr id="7" name="Shape 6">
              <a:extLst>
                <a:ext uri="{FF2B5EF4-FFF2-40B4-BE49-F238E27FC236}">
                  <a16:creationId xmlns:a16="http://schemas.microsoft.com/office/drawing/2014/main" id="{BFD21048-4D5F-44E3-8D1C-A83DA7C651B5}"/>
                </a:ext>
              </a:extLst>
            </p:cNvPr>
            <p:cNvSpPr/>
            <p:nvPr/>
          </p:nvSpPr>
          <p:spPr>
            <a:xfrm>
              <a:off x="3665565" y="1723235"/>
              <a:ext cx="6862093" cy="465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3" y="1320"/>
                  </a:moveTo>
                  <a:lnTo>
                    <a:pt x="20703" y="19605"/>
                  </a:lnTo>
                  <a:lnTo>
                    <a:pt x="895" y="19605"/>
                  </a:lnTo>
                  <a:lnTo>
                    <a:pt x="895" y="1320"/>
                  </a:lnTo>
                  <a:lnTo>
                    <a:pt x="20703" y="1320"/>
                  </a:lnTo>
                  <a:cubicBezTo>
                    <a:pt x="20703" y="1320"/>
                    <a:pt x="20703" y="1320"/>
                    <a:pt x="20703" y="1320"/>
                  </a:cubicBezTo>
                  <a:close/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lose/>
                </a:path>
              </a:pathLst>
            </a:custGeom>
            <a:gradFill>
              <a:gsLst>
                <a:gs pos="0">
                  <a:srgbClr val="E8E7E8"/>
                </a:gs>
                <a:gs pos="95000">
                  <a:srgbClr val="AFB2B4"/>
                </a:gs>
              </a:gsLst>
              <a:lin ang="2043523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9B8BCE79-0620-4299-9FAC-99DE3E74C137}"/>
                </a:ext>
              </a:extLst>
            </p:cNvPr>
            <p:cNvSpPr/>
            <p:nvPr/>
          </p:nvSpPr>
          <p:spPr>
            <a:xfrm>
              <a:off x="10499660" y="6279298"/>
              <a:ext cx="56955" cy="10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1151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9" name="Shape 8">
              <a:extLst>
                <a:ext uri="{FF2B5EF4-FFF2-40B4-BE49-F238E27FC236}">
                  <a16:creationId xmlns:a16="http://schemas.microsoft.com/office/drawing/2014/main" id="{C998514E-E36E-45C4-86BC-2F54D9DFEE23}"/>
                </a:ext>
              </a:extLst>
            </p:cNvPr>
            <p:cNvSpPr/>
            <p:nvPr/>
          </p:nvSpPr>
          <p:spPr>
            <a:xfrm>
              <a:off x="3635815" y="6279298"/>
              <a:ext cx="56955" cy="10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1832" y="12996"/>
                  </a:lnTo>
                  <a:cubicBezTo>
                    <a:pt x="11832" y="12996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E3A86EEB-4DC5-4313-8E24-53F4039191A9}"/>
                </a:ext>
              </a:extLst>
            </p:cNvPr>
            <p:cNvSpPr/>
            <p:nvPr/>
          </p:nvSpPr>
          <p:spPr>
            <a:xfrm>
              <a:off x="3601815" y="1659484"/>
              <a:ext cx="6986882" cy="489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1" y="0"/>
                  </a:moveTo>
                  <a:lnTo>
                    <a:pt x="799" y="0"/>
                  </a:lnTo>
                  <a:cubicBezTo>
                    <a:pt x="358" y="0"/>
                    <a:pt x="0" y="510"/>
                    <a:pt x="0" y="1140"/>
                  </a:cubicBezTo>
                  <a:lnTo>
                    <a:pt x="0" y="20460"/>
                  </a:lnTo>
                  <a:cubicBezTo>
                    <a:pt x="0" y="21090"/>
                    <a:pt x="358" y="21600"/>
                    <a:pt x="799" y="21600"/>
                  </a:cubicBezTo>
                  <a:lnTo>
                    <a:pt x="20801" y="21600"/>
                  </a:lnTo>
                  <a:cubicBezTo>
                    <a:pt x="21242" y="21600"/>
                    <a:pt x="21600" y="21090"/>
                    <a:pt x="21600" y="20460"/>
                  </a:cubicBezTo>
                  <a:lnTo>
                    <a:pt x="21600" y="1140"/>
                  </a:lnTo>
                  <a:cubicBezTo>
                    <a:pt x="21600" y="510"/>
                    <a:pt x="21242" y="0"/>
                    <a:pt x="20801" y="0"/>
                  </a:cubicBezTo>
                  <a:cubicBezTo>
                    <a:pt x="20801" y="0"/>
                    <a:pt x="20801" y="0"/>
                    <a:pt x="20801" y="0"/>
                  </a:cubicBezTo>
                  <a:close/>
                  <a:moveTo>
                    <a:pt x="20801" y="138"/>
                  </a:moveTo>
                  <a:cubicBezTo>
                    <a:pt x="21188" y="138"/>
                    <a:pt x="21504" y="587"/>
                    <a:pt x="21504" y="1140"/>
                  </a:cubicBezTo>
                  <a:lnTo>
                    <a:pt x="21504" y="20460"/>
                  </a:lnTo>
                  <a:cubicBezTo>
                    <a:pt x="21504" y="21013"/>
                    <a:pt x="21188" y="21462"/>
                    <a:pt x="20801" y="21462"/>
                  </a:cubicBezTo>
                  <a:lnTo>
                    <a:pt x="799" y="21462"/>
                  </a:lnTo>
                  <a:cubicBezTo>
                    <a:pt x="412" y="21462"/>
                    <a:pt x="96" y="21013"/>
                    <a:pt x="96" y="20460"/>
                  </a:cubicBezTo>
                  <a:lnTo>
                    <a:pt x="96" y="1140"/>
                  </a:lnTo>
                  <a:cubicBezTo>
                    <a:pt x="96" y="587"/>
                    <a:pt x="412" y="138"/>
                    <a:pt x="799" y="138"/>
                  </a:cubicBezTo>
                  <a:lnTo>
                    <a:pt x="20801" y="138"/>
                  </a:lnTo>
                </a:path>
              </a:pathLst>
            </a:custGeom>
            <a:gradFill>
              <a:gsLst>
                <a:gs pos="100000">
                  <a:srgbClr val="C7C8CB"/>
                </a:gs>
                <a:gs pos="0">
                  <a:srgbClr val="E9EBF2"/>
                </a:gs>
              </a:gsLst>
              <a:lin ang="32833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1" name="Shape 10">
              <a:extLst>
                <a:ext uri="{FF2B5EF4-FFF2-40B4-BE49-F238E27FC236}">
                  <a16:creationId xmlns:a16="http://schemas.microsoft.com/office/drawing/2014/main" id="{E35A358D-EBDF-429C-A52F-45DA81B0B27C}"/>
                </a:ext>
              </a:extLst>
            </p:cNvPr>
            <p:cNvSpPr/>
            <p:nvPr/>
          </p:nvSpPr>
          <p:spPr>
            <a:xfrm>
              <a:off x="3623065" y="1680734"/>
              <a:ext cx="6942313" cy="485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5" y="0"/>
                  </a:moveTo>
                  <a:lnTo>
                    <a:pt x="735" y="0"/>
                  </a:lnTo>
                  <a:cubicBezTo>
                    <a:pt x="330" y="0"/>
                    <a:pt x="0" y="472"/>
                    <a:pt x="0" y="1051"/>
                  </a:cubicBezTo>
                  <a:lnTo>
                    <a:pt x="0" y="20549"/>
                  </a:lnTo>
                  <a:cubicBezTo>
                    <a:pt x="0" y="21128"/>
                    <a:pt x="330" y="21600"/>
                    <a:pt x="735" y="21600"/>
                  </a:cubicBezTo>
                  <a:lnTo>
                    <a:pt x="20865" y="21600"/>
                  </a:lnTo>
                  <a:cubicBezTo>
                    <a:pt x="21270" y="21600"/>
                    <a:pt x="21600" y="21128"/>
                    <a:pt x="21600" y="20549"/>
                  </a:cubicBezTo>
                  <a:lnTo>
                    <a:pt x="21600" y="1051"/>
                  </a:lnTo>
                  <a:cubicBezTo>
                    <a:pt x="21600" y="472"/>
                    <a:pt x="21270" y="0"/>
                    <a:pt x="20865" y="0"/>
                  </a:cubicBezTo>
                  <a:cubicBezTo>
                    <a:pt x="20865" y="0"/>
                    <a:pt x="20865" y="0"/>
                    <a:pt x="20865" y="0"/>
                  </a:cubicBezTo>
                  <a:close/>
                  <a:moveTo>
                    <a:pt x="20865" y="40"/>
                  </a:moveTo>
                  <a:cubicBezTo>
                    <a:pt x="21255" y="40"/>
                    <a:pt x="21572" y="493"/>
                    <a:pt x="21572" y="1051"/>
                  </a:cubicBezTo>
                  <a:lnTo>
                    <a:pt x="21572" y="20549"/>
                  </a:lnTo>
                  <a:cubicBezTo>
                    <a:pt x="21572" y="21107"/>
                    <a:pt x="21255" y="21560"/>
                    <a:pt x="20865" y="21560"/>
                  </a:cubicBezTo>
                  <a:lnTo>
                    <a:pt x="735" y="21560"/>
                  </a:lnTo>
                  <a:cubicBezTo>
                    <a:pt x="345" y="21560"/>
                    <a:pt x="28" y="21107"/>
                    <a:pt x="28" y="20549"/>
                  </a:cubicBezTo>
                  <a:lnTo>
                    <a:pt x="28" y="1051"/>
                  </a:lnTo>
                  <a:cubicBezTo>
                    <a:pt x="28" y="493"/>
                    <a:pt x="345" y="40"/>
                    <a:pt x="735" y="40"/>
                  </a:cubicBezTo>
                  <a:lnTo>
                    <a:pt x="20865" y="40"/>
                  </a:lnTo>
                </a:path>
              </a:pathLst>
            </a:custGeom>
            <a:solidFill>
              <a:srgbClr val="FFFFFF">
                <a:alpha val="2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2" name="Shape 11">
              <a:extLst>
                <a:ext uri="{FF2B5EF4-FFF2-40B4-BE49-F238E27FC236}">
                  <a16:creationId xmlns:a16="http://schemas.microsoft.com/office/drawing/2014/main" id="{27C4B576-1429-4EE8-BB3F-9A4B781669FB}"/>
                </a:ext>
              </a:extLst>
            </p:cNvPr>
            <p:cNvSpPr/>
            <p:nvPr/>
          </p:nvSpPr>
          <p:spPr>
            <a:xfrm>
              <a:off x="3665566" y="1723235"/>
              <a:ext cx="6862092" cy="4652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ubicBezTo>
                    <a:pt x="20983" y="0"/>
                    <a:pt x="20983" y="0"/>
                    <a:pt x="20983" y="0"/>
                  </a:cubicBezTo>
                  <a:close/>
                  <a:moveTo>
                    <a:pt x="20983" y="41"/>
                  </a:moveTo>
                  <a:cubicBezTo>
                    <a:pt x="21308" y="41"/>
                    <a:pt x="21572" y="431"/>
                    <a:pt x="21572" y="910"/>
                  </a:cubicBezTo>
                  <a:lnTo>
                    <a:pt x="21572" y="21021"/>
                  </a:lnTo>
                  <a:lnTo>
                    <a:pt x="21572" y="21156"/>
                  </a:lnTo>
                  <a:lnTo>
                    <a:pt x="21572" y="21186"/>
                  </a:lnTo>
                  <a:cubicBezTo>
                    <a:pt x="21572" y="21392"/>
                    <a:pt x="21459" y="21559"/>
                    <a:pt x="21319" y="21559"/>
                  </a:cubicBezTo>
                  <a:lnTo>
                    <a:pt x="281" y="21559"/>
                  </a:lnTo>
                  <a:cubicBezTo>
                    <a:pt x="141" y="21559"/>
                    <a:pt x="28" y="21392"/>
                    <a:pt x="28" y="21186"/>
                  </a:cubicBezTo>
                  <a:lnTo>
                    <a:pt x="28" y="21156"/>
                  </a:lnTo>
                  <a:lnTo>
                    <a:pt x="28" y="21021"/>
                  </a:lnTo>
                  <a:lnTo>
                    <a:pt x="28" y="910"/>
                  </a:lnTo>
                  <a:cubicBezTo>
                    <a:pt x="28" y="431"/>
                    <a:pt x="292" y="41"/>
                    <a:pt x="617" y="41"/>
                  </a:cubicBezTo>
                  <a:lnTo>
                    <a:pt x="20983" y="41"/>
                  </a:lnTo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3" name="Shape 12">
              <a:extLst>
                <a:ext uri="{FF2B5EF4-FFF2-40B4-BE49-F238E27FC236}">
                  <a16:creationId xmlns:a16="http://schemas.microsoft.com/office/drawing/2014/main" id="{702540B7-CF43-4767-B6F6-E1739BAB48FB}"/>
                </a:ext>
              </a:extLst>
            </p:cNvPr>
            <p:cNvSpPr/>
            <p:nvPr/>
          </p:nvSpPr>
          <p:spPr>
            <a:xfrm>
              <a:off x="3635815" y="1693484"/>
              <a:ext cx="6924487" cy="4714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1" y="0"/>
                  </a:moveTo>
                  <a:lnTo>
                    <a:pt x="709" y="0"/>
                  </a:lnTo>
                  <a:cubicBezTo>
                    <a:pt x="318" y="0"/>
                    <a:pt x="0" y="467"/>
                    <a:pt x="0" y="1041"/>
                  </a:cubicBezTo>
                  <a:lnTo>
                    <a:pt x="0" y="20885"/>
                  </a:lnTo>
                  <a:lnTo>
                    <a:pt x="0" y="21019"/>
                  </a:lnTo>
                  <a:lnTo>
                    <a:pt x="0" y="21049"/>
                  </a:lnTo>
                  <a:cubicBezTo>
                    <a:pt x="0" y="21353"/>
                    <a:pt x="168" y="21600"/>
                    <a:pt x="375" y="21600"/>
                  </a:cubicBezTo>
                  <a:lnTo>
                    <a:pt x="21225" y="21600"/>
                  </a:lnTo>
                  <a:cubicBezTo>
                    <a:pt x="21432" y="21600"/>
                    <a:pt x="21600" y="21353"/>
                    <a:pt x="21600" y="21049"/>
                  </a:cubicBezTo>
                  <a:lnTo>
                    <a:pt x="21600" y="21019"/>
                  </a:lnTo>
                  <a:lnTo>
                    <a:pt x="21600" y="20885"/>
                  </a:lnTo>
                  <a:lnTo>
                    <a:pt x="21600" y="1041"/>
                  </a:lnTo>
                  <a:cubicBezTo>
                    <a:pt x="21600" y="467"/>
                    <a:pt x="21282" y="0"/>
                    <a:pt x="20891" y="0"/>
                  </a:cubicBezTo>
                  <a:cubicBezTo>
                    <a:pt x="20891" y="0"/>
                    <a:pt x="20891" y="0"/>
                    <a:pt x="20891" y="0"/>
                  </a:cubicBezTo>
                  <a:close/>
                  <a:moveTo>
                    <a:pt x="20891" y="143"/>
                  </a:moveTo>
                  <a:cubicBezTo>
                    <a:pt x="21228" y="143"/>
                    <a:pt x="21503" y="546"/>
                    <a:pt x="21503" y="1041"/>
                  </a:cubicBezTo>
                  <a:lnTo>
                    <a:pt x="21503" y="20885"/>
                  </a:lnTo>
                  <a:lnTo>
                    <a:pt x="21503" y="21019"/>
                  </a:lnTo>
                  <a:lnTo>
                    <a:pt x="21503" y="21049"/>
                  </a:lnTo>
                  <a:cubicBezTo>
                    <a:pt x="21503" y="21274"/>
                    <a:pt x="21378" y="21457"/>
                    <a:pt x="21225" y="21457"/>
                  </a:cubicBezTo>
                  <a:lnTo>
                    <a:pt x="375" y="21457"/>
                  </a:lnTo>
                  <a:cubicBezTo>
                    <a:pt x="222" y="21457"/>
                    <a:pt x="97" y="21274"/>
                    <a:pt x="97" y="21049"/>
                  </a:cubicBezTo>
                  <a:lnTo>
                    <a:pt x="97" y="21019"/>
                  </a:lnTo>
                  <a:lnTo>
                    <a:pt x="97" y="20885"/>
                  </a:lnTo>
                  <a:lnTo>
                    <a:pt x="97" y="1041"/>
                  </a:lnTo>
                  <a:cubicBezTo>
                    <a:pt x="97" y="546"/>
                    <a:pt x="372" y="143"/>
                    <a:pt x="709" y="143"/>
                  </a:cubicBezTo>
                  <a:lnTo>
                    <a:pt x="20891" y="143"/>
                  </a:lnTo>
                </a:path>
              </a:pathLst>
            </a:custGeom>
            <a:gradFill>
              <a:gsLst>
                <a:gs pos="0">
                  <a:srgbClr val="47484B"/>
                </a:gs>
                <a:gs pos="100000">
                  <a:srgbClr val="47484B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10B193A5-8333-4596-88DC-A6479E7D906D}"/>
                </a:ext>
              </a:extLst>
            </p:cNvPr>
            <p:cNvSpPr/>
            <p:nvPr/>
          </p:nvSpPr>
          <p:spPr>
            <a:xfrm>
              <a:off x="10325408" y="1701985"/>
              <a:ext cx="226069" cy="226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0"/>
                  </a:moveTo>
                  <a:lnTo>
                    <a:pt x="0" y="0"/>
                  </a:lnTo>
                  <a:cubicBezTo>
                    <a:pt x="11911" y="0"/>
                    <a:pt x="21600" y="9690"/>
                    <a:pt x="21600" y="21600"/>
                  </a:cubicBezTo>
                  <a:lnTo>
                    <a:pt x="21600" y="20090"/>
                  </a:lnTo>
                  <a:cubicBezTo>
                    <a:pt x="21600" y="9013"/>
                    <a:pt x="12588" y="0"/>
                    <a:pt x="151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5" name="Shape 14">
              <a:extLst>
                <a:ext uri="{FF2B5EF4-FFF2-40B4-BE49-F238E27FC236}">
                  <a16:creationId xmlns:a16="http://schemas.microsoft.com/office/drawing/2014/main" id="{B9BE9E2F-D0A4-4F1B-8035-ADAAA23D8629}"/>
                </a:ext>
              </a:extLst>
            </p:cNvPr>
            <p:cNvSpPr/>
            <p:nvPr/>
          </p:nvSpPr>
          <p:spPr>
            <a:xfrm>
              <a:off x="3644315" y="1701985"/>
              <a:ext cx="226069" cy="226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0" y="0"/>
                  </a:moveTo>
                  <a:lnTo>
                    <a:pt x="21600" y="0"/>
                  </a:lnTo>
                  <a:cubicBezTo>
                    <a:pt x="9689" y="0"/>
                    <a:pt x="0" y="9690"/>
                    <a:pt x="0" y="21600"/>
                  </a:cubicBezTo>
                  <a:lnTo>
                    <a:pt x="0" y="20090"/>
                  </a:lnTo>
                  <a:cubicBezTo>
                    <a:pt x="0" y="9013"/>
                    <a:pt x="9012" y="0"/>
                    <a:pt x="2009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" name="Shape 15">
              <a:extLst>
                <a:ext uri="{FF2B5EF4-FFF2-40B4-BE49-F238E27FC236}">
                  <a16:creationId xmlns:a16="http://schemas.microsoft.com/office/drawing/2014/main" id="{5EEEB25A-9DDF-4719-8E19-BF2A75AD1F5E}"/>
                </a:ext>
              </a:extLst>
            </p:cNvPr>
            <p:cNvSpPr/>
            <p:nvPr/>
          </p:nvSpPr>
          <p:spPr>
            <a:xfrm>
              <a:off x="3946070" y="2003739"/>
              <a:ext cx="6300380" cy="394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9" y="0"/>
                  </a:moveTo>
                  <a:lnTo>
                    <a:pt x="31" y="0"/>
                  </a:lnTo>
                  <a:cubicBezTo>
                    <a:pt x="14" y="0"/>
                    <a:pt x="0" y="22"/>
                    <a:pt x="0" y="49"/>
                  </a:cubicBezTo>
                  <a:lnTo>
                    <a:pt x="0" y="21551"/>
                  </a:lnTo>
                  <a:cubicBezTo>
                    <a:pt x="0" y="21578"/>
                    <a:pt x="14" y="21600"/>
                    <a:pt x="31" y="21600"/>
                  </a:cubicBezTo>
                  <a:lnTo>
                    <a:pt x="21569" y="21600"/>
                  </a:lnTo>
                  <a:cubicBezTo>
                    <a:pt x="21586" y="21600"/>
                    <a:pt x="21600" y="21578"/>
                    <a:pt x="21600" y="21551"/>
                  </a:cubicBezTo>
                  <a:lnTo>
                    <a:pt x="21600" y="49"/>
                  </a:lnTo>
                  <a:cubicBezTo>
                    <a:pt x="21600" y="22"/>
                    <a:pt x="21586" y="0"/>
                    <a:pt x="21569" y="0"/>
                  </a:cubicBezTo>
                  <a:cubicBezTo>
                    <a:pt x="21569" y="0"/>
                    <a:pt x="21569" y="0"/>
                    <a:pt x="21569" y="0"/>
                  </a:cubicBezTo>
                  <a:close/>
                  <a:moveTo>
                    <a:pt x="21569" y="49"/>
                  </a:moveTo>
                  <a:lnTo>
                    <a:pt x="21569" y="49"/>
                  </a:lnTo>
                  <a:lnTo>
                    <a:pt x="21569" y="21551"/>
                  </a:lnTo>
                  <a:lnTo>
                    <a:pt x="31" y="21551"/>
                  </a:lnTo>
                  <a:lnTo>
                    <a:pt x="31" y="49"/>
                  </a:lnTo>
                  <a:lnTo>
                    <a:pt x="21569" y="49"/>
                  </a:lnTo>
                </a:path>
              </a:pathLst>
            </a:custGeom>
            <a:solidFill>
              <a:srgbClr val="7D808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7" name="Shape 16">
              <a:extLst>
                <a:ext uri="{FF2B5EF4-FFF2-40B4-BE49-F238E27FC236}">
                  <a16:creationId xmlns:a16="http://schemas.microsoft.com/office/drawing/2014/main" id="{45D1A311-2B4D-42C3-9F56-CC6447D1B4BB}"/>
                </a:ext>
              </a:extLst>
            </p:cNvPr>
            <p:cNvSpPr/>
            <p:nvPr/>
          </p:nvSpPr>
          <p:spPr>
            <a:xfrm>
              <a:off x="3929069" y="1986739"/>
              <a:ext cx="6331576" cy="3978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5" y="21467"/>
                  </a:moveTo>
                  <a:cubicBezTo>
                    <a:pt x="21585" y="21527"/>
                    <a:pt x="21554" y="21576"/>
                    <a:pt x="21516" y="21576"/>
                  </a:cubicBezTo>
                  <a:lnTo>
                    <a:pt x="84" y="21576"/>
                  </a:lnTo>
                  <a:cubicBezTo>
                    <a:pt x="46" y="21576"/>
                    <a:pt x="15" y="21527"/>
                    <a:pt x="15" y="21467"/>
                  </a:cubicBezTo>
                  <a:lnTo>
                    <a:pt x="15" y="133"/>
                  </a:lnTo>
                  <a:cubicBezTo>
                    <a:pt x="15" y="73"/>
                    <a:pt x="46" y="24"/>
                    <a:pt x="84" y="24"/>
                  </a:cubicBezTo>
                  <a:lnTo>
                    <a:pt x="21516" y="24"/>
                  </a:lnTo>
                  <a:cubicBezTo>
                    <a:pt x="21554" y="24"/>
                    <a:pt x="21585" y="73"/>
                    <a:pt x="21585" y="133"/>
                  </a:cubicBezTo>
                  <a:cubicBezTo>
                    <a:pt x="21585" y="133"/>
                    <a:pt x="21585" y="21467"/>
                    <a:pt x="21585" y="21467"/>
                  </a:cubicBezTo>
                  <a:close/>
                  <a:moveTo>
                    <a:pt x="21600" y="133"/>
                  </a:moveTo>
                  <a:cubicBezTo>
                    <a:pt x="21600" y="60"/>
                    <a:pt x="21562" y="0"/>
                    <a:pt x="21516" y="0"/>
                  </a:cubicBezTo>
                  <a:lnTo>
                    <a:pt x="84" y="0"/>
                  </a:lnTo>
                  <a:cubicBezTo>
                    <a:pt x="38" y="0"/>
                    <a:pt x="0" y="60"/>
                    <a:pt x="0" y="133"/>
                  </a:cubicBezTo>
                  <a:lnTo>
                    <a:pt x="0" y="21467"/>
                  </a:lnTo>
                  <a:cubicBezTo>
                    <a:pt x="0" y="21540"/>
                    <a:pt x="38" y="21600"/>
                    <a:pt x="84" y="21600"/>
                  </a:cubicBezTo>
                  <a:lnTo>
                    <a:pt x="21516" y="21600"/>
                  </a:lnTo>
                  <a:cubicBezTo>
                    <a:pt x="21562" y="21600"/>
                    <a:pt x="21600" y="21540"/>
                    <a:pt x="21600" y="21467"/>
                  </a:cubicBezTo>
                  <a:cubicBezTo>
                    <a:pt x="21600" y="21467"/>
                    <a:pt x="21600" y="133"/>
                    <a:pt x="21600" y="1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78FC69B6-0D93-46FC-87A6-CFE6367341A7}"/>
                </a:ext>
              </a:extLst>
            </p:cNvPr>
            <p:cNvSpPr/>
            <p:nvPr/>
          </p:nvSpPr>
          <p:spPr>
            <a:xfrm>
              <a:off x="7052862" y="1829486"/>
              <a:ext cx="86665" cy="86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12953" y="-961"/>
                    <a:pt x="6723" y="-961"/>
                    <a:pt x="2882" y="2882"/>
                  </a:cubicBezTo>
                  <a:cubicBezTo>
                    <a:pt x="-961" y="6723"/>
                    <a:pt x="-961" y="12953"/>
                    <a:pt x="2882" y="16797"/>
                  </a:cubicBezTo>
                  <a:cubicBezTo>
                    <a:pt x="6723" y="20639"/>
                    <a:pt x="12953" y="20638"/>
                    <a:pt x="16796" y="16797"/>
                  </a:cubicBezTo>
                  <a:cubicBezTo>
                    <a:pt x="20637" y="12953"/>
                    <a:pt x="20639" y="6723"/>
                    <a:pt x="16796" y="2882"/>
                  </a:cubicBezTo>
                  <a:close/>
                </a:path>
              </a:pathLst>
            </a:custGeom>
            <a:gradFill>
              <a:gsLst>
                <a:gs pos="27000">
                  <a:srgbClr val="696969"/>
                </a:gs>
                <a:gs pos="73000">
                  <a:srgbClr val="0C0C0C"/>
                </a:gs>
              </a:gsLst>
              <a:lin ang="3260679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9" name="Shape 18">
              <a:extLst>
                <a:ext uri="{FF2B5EF4-FFF2-40B4-BE49-F238E27FC236}">
                  <a16:creationId xmlns:a16="http://schemas.microsoft.com/office/drawing/2014/main" id="{0D4912E2-C1F7-4DF2-9451-572550729FC1}"/>
                </a:ext>
              </a:extLst>
            </p:cNvPr>
            <p:cNvSpPr/>
            <p:nvPr/>
          </p:nvSpPr>
          <p:spPr>
            <a:xfrm>
              <a:off x="2828304" y="6406799"/>
              <a:ext cx="8540587" cy="16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0">
                  <a:srgbClr val="A1A2A7">
                    <a:alpha val="0"/>
                  </a:srgbClr>
                </a:gs>
                <a:gs pos="100000">
                  <a:srgbClr val="767778">
                    <a:alpha val="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0" name="Shape 19">
              <a:extLst>
                <a:ext uri="{FF2B5EF4-FFF2-40B4-BE49-F238E27FC236}">
                  <a16:creationId xmlns:a16="http://schemas.microsoft.com/office/drawing/2014/main" id="{438FED61-3847-4FBF-8528-932489453540}"/>
                </a:ext>
              </a:extLst>
            </p:cNvPr>
            <p:cNvSpPr/>
            <p:nvPr/>
          </p:nvSpPr>
          <p:spPr>
            <a:xfrm>
              <a:off x="2828304" y="6406799"/>
              <a:ext cx="8540587" cy="163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100000">
                  <a:srgbClr val="78797E"/>
                </a:gs>
                <a:gs pos="0">
                  <a:srgbClr val="BEC1C3"/>
                </a:gs>
              </a:gsLst>
              <a:lin ang="54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1" name="Shape 20">
              <a:extLst>
                <a:ext uri="{FF2B5EF4-FFF2-40B4-BE49-F238E27FC236}">
                  <a16:creationId xmlns:a16="http://schemas.microsoft.com/office/drawing/2014/main" id="{F6A1DA89-8915-4B70-8C13-D701DA844548}"/>
                </a:ext>
              </a:extLst>
            </p:cNvPr>
            <p:cNvSpPr/>
            <p:nvPr/>
          </p:nvSpPr>
          <p:spPr>
            <a:xfrm>
              <a:off x="2815554" y="6385549"/>
              <a:ext cx="8559328" cy="21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1121"/>
                  </a:lnTo>
                  <a:cubicBezTo>
                    <a:pt x="8" y="14649"/>
                    <a:pt x="19" y="18142"/>
                    <a:pt x="31" y="21600"/>
                  </a:cubicBezTo>
                  <a:lnTo>
                    <a:pt x="21584" y="21600"/>
                  </a:lnTo>
                  <a:cubicBezTo>
                    <a:pt x="21590" y="19983"/>
                    <a:pt x="21595" y="18350"/>
                    <a:pt x="21600" y="16717"/>
                  </a:cubicBezTo>
                  <a:cubicBezTo>
                    <a:pt x="21600" y="16717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64696E"/>
                </a:gs>
                <a:gs pos="46000">
                  <a:srgbClr val="96989B"/>
                </a:gs>
                <a:gs pos="86000">
                  <a:srgbClr val="BEC1C3"/>
                </a:gs>
                <a:gs pos="98000">
                  <a:srgbClr val="E9EBF2"/>
                </a:gs>
                <a:gs pos="1000">
                  <a:srgbClr val="E9EBF2"/>
                </a:gs>
                <a:gs pos="10000">
                  <a:srgbClr val="BEC1C3"/>
                </a:gs>
                <a:gs pos="100000">
                  <a:srgbClr val="78797E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2" name="Shape 21">
              <a:extLst>
                <a:ext uri="{FF2B5EF4-FFF2-40B4-BE49-F238E27FC236}">
                  <a16:creationId xmlns:a16="http://schemas.microsoft.com/office/drawing/2014/main" id="{909ABB2B-B1DB-4D3D-8806-1A8D1F9BB911}"/>
                </a:ext>
              </a:extLst>
            </p:cNvPr>
            <p:cNvSpPr/>
            <p:nvPr/>
          </p:nvSpPr>
          <p:spPr>
            <a:xfrm>
              <a:off x="2828304" y="6406799"/>
              <a:ext cx="8540587" cy="4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607" y="0"/>
                  </a:lnTo>
                  <a:lnTo>
                    <a:pt x="8865" y="0"/>
                  </a:lnTo>
                  <a:lnTo>
                    <a:pt x="0" y="0"/>
                  </a:lnTo>
                  <a:cubicBezTo>
                    <a:pt x="41" y="4919"/>
                    <a:pt x="104" y="9674"/>
                    <a:pt x="185" y="14237"/>
                  </a:cubicBezTo>
                  <a:lnTo>
                    <a:pt x="8866" y="14237"/>
                  </a:lnTo>
                  <a:cubicBezTo>
                    <a:pt x="8936" y="20966"/>
                    <a:pt x="9087" y="21600"/>
                    <a:pt x="9185" y="21600"/>
                  </a:cubicBezTo>
                  <a:lnTo>
                    <a:pt x="10373" y="21600"/>
                  </a:lnTo>
                  <a:lnTo>
                    <a:pt x="10516" y="21600"/>
                  </a:lnTo>
                  <a:lnTo>
                    <a:pt x="12287" y="21600"/>
                  </a:lnTo>
                  <a:cubicBezTo>
                    <a:pt x="12384" y="21600"/>
                    <a:pt x="12535" y="20966"/>
                    <a:pt x="12605" y="14237"/>
                  </a:cubicBezTo>
                  <a:lnTo>
                    <a:pt x="21415" y="14237"/>
                  </a:lnTo>
                  <a:cubicBezTo>
                    <a:pt x="21496" y="9674"/>
                    <a:pt x="21559" y="4919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BEC1C3"/>
                </a:gs>
                <a:gs pos="100000">
                  <a:srgbClr val="BEC1C3"/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3" name="Shape 22">
              <a:extLst>
                <a:ext uri="{FF2B5EF4-FFF2-40B4-BE49-F238E27FC236}">
                  <a16:creationId xmlns:a16="http://schemas.microsoft.com/office/drawing/2014/main" id="{ECDABDFA-3342-4ED4-8DAF-8A5FE2DD656C}"/>
                </a:ext>
              </a:extLst>
            </p:cNvPr>
            <p:cNvSpPr/>
            <p:nvPr/>
          </p:nvSpPr>
          <p:spPr>
            <a:xfrm>
              <a:off x="6360103" y="6385549"/>
              <a:ext cx="1426199" cy="45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16"/>
                  </a:lnTo>
                  <a:cubicBezTo>
                    <a:pt x="371" y="20916"/>
                    <a:pt x="876" y="21600"/>
                    <a:pt x="1513" y="21600"/>
                  </a:cubicBezTo>
                  <a:cubicBezTo>
                    <a:pt x="2014" y="21600"/>
                    <a:pt x="6673" y="21600"/>
                    <a:pt x="8626" y="21600"/>
                  </a:cubicBezTo>
                  <a:cubicBezTo>
                    <a:pt x="9152" y="21600"/>
                    <a:pt x="9482" y="21600"/>
                    <a:pt x="9482" y="21600"/>
                  </a:cubicBezTo>
                  <a:cubicBezTo>
                    <a:pt x="12053" y="21600"/>
                    <a:pt x="19560" y="21600"/>
                    <a:pt x="20087" y="21600"/>
                  </a:cubicBezTo>
                  <a:cubicBezTo>
                    <a:pt x="20724" y="21600"/>
                    <a:pt x="21229" y="20916"/>
                    <a:pt x="21600" y="10616"/>
                  </a:cubicBez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84000">
                  <a:srgbClr val="EDEEEF"/>
                </a:gs>
                <a:gs pos="10000">
                  <a:srgbClr val="EDEEEF"/>
                </a:gs>
                <a:gs pos="0">
                  <a:srgbClr val="8B8D90"/>
                </a:gs>
                <a:gs pos="96000">
                  <a:srgbClr val="8B8D90"/>
                </a:gs>
              </a:gsLst>
              <a:lin ang="38616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4" name="Shape 23">
              <a:extLst>
                <a:ext uri="{FF2B5EF4-FFF2-40B4-BE49-F238E27FC236}">
                  <a16:creationId xmlns:a16="http://schemas.microsoft.com/office/drawing/2014/main" id="{44C427B5-B37F-485A-A21C-A2E789E805ED}"/>
                </a:ext>
              </a:extLst>
            </p:cNvPr>
            <p:cNvSpPr/>
            <p:nvPr/>
          </p:nvSpPr>
          <p:spPr>
            <a:xfrm>
              <a:off x="6347353" y="6419549"/>
              <a:ext cx="1456336" cy="3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6" y="0"/>
                  </a:moveTo>
                  <a:cubicBezTo>
                    <a:pt x="21010" y="14111"/>
                    <a:pt x="20506" y="15298"/>
                    <a:pt x="19895" y="15298"/>
                  </a:cubicBezTo>
                  <a:lnTo>
                    <a:pt x="9509" y="15298"/>
                  </a:lnTo>
                  <a:lnTo>
                    <a:pt x="8671" y="15298"/>
                  </a:lnTo>
                  <a:lnTo>
                    <a:pt x="1705" y="15298"/>
                  </a:lnTo>
                  <a:cubicBezTo>
                    <a:pt x="1094" y="15298"/>
                    <a:pt x="590" y="14111"/>
                    <a:pt x="204" y="0"/>
                  </a:cubicBezTo>
                  <a:lnTo>
                    <a:pt x="0" y="0"/>
                  </a:lnTo>
                  <a:lnTo>
                    <a:pt x="3" y="142"/>
                  </a:lnTo>
                  <a:lnTo>
                    <a:pt x="48" y="2025"/>
                  </a:lnTo>
                  <a:cubicBezTo>
                    <a:pt x="477" y="20160"/>
                    <a:pt x="1028" y="21600"/>
                    <a:pt x="1705" y="21600"/>
                  </a:cubicBezTo>
                  <a:lnTo>
                    <a:pt x="8671" y="21600"/>
                  </a:lnTo>
                  <a:lnTo>
                    <a:pt x="9509" y="21600"/>
                  </a:lnTo>
                  <a:lnTo>
                    <a:pt x="19895" y="21600"/>
                  </a:lnTo>
                  <a:cubicBezTo>
                    <a:pt x="20572" y="21600"/>
                    <a:pt x="21124" y="20160"/>
                    <a:pt x="21552" y="2031"/>
                  </a:cubicBezTo>
                  <a:lnTo>
                    <a:pt x="21597" y="142"/>
                  </a:lnTo>
                  <a:lnTo>
                    <a:pt x="21600" y="0"/>
                  </a:lnTo>
                  <a:cubicBezTo>
                    <a:pt x="21600" y="0"/>
                    <a:pt x="21396" y="0"/>
                    <a:pt x="21396" y="0"/>
                  </a:cubicBezTo>
                  <a:close/>
                </a:path>
              </a:pathLst>
            </a:custGeom>
            <a:gradFill>
              <a:gsLst>
                <a:gs pos="0">
                  <a:srgbClr val="A4A6A9"/>
                </a:gs>
                <a:gs pos="100000">
                  <a:srgbClr val="A4A6A9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5" name="Shape 24">
              <a:extLst>
                <a:ext uri="{FF2B5EF4-FFF2-40B4-BE49-F238E27FC236}">
                  <a16:creationId xmlns:a16="http://schemas.microsoft.com/office/drawing/2014/main" id="{807F4E2D-CC87-4C5A-B289-D70B5884AD19}"/>
                </a:ext>
              </a:extLst>
            </p:cNvPr>
            <p:cNvSpPr/>
            <p:nvPr/>
          </p:nvSpPr>
          <p:spPr>
            <a:xfrm>
              <a:off x="5629093" y="6483300"/>
              <a:ext cx="80357" cy="1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21299" y="10800"/>
                  </a:moveTo>
                  <a:cubicBezTo>
                    <a:pt x="21458" y="16769"/>
                    <a:pt x="20525" y="21600"/>
                    <a:pt x="19220" y="21600"/>
                  </a:cubicBezTo>
                  <a:lnTo>
                    <a:pt x="2668" y="21600"/>
                  </a:lnTo>
                  <a:cubicBezTo>
                    <a:pt x="1364" y="21600"/>
                    <a:pt x="177" y="16769"/>
                    <a:pt x="17" y="10800"/>
                  </a:cubicBezTo>
                  <a:lnTo>
                    <a:pt x="17" y="10800"/>
                  </a:lnTo>
                  <a:cubicBezTo>
                    <a:pt x="-142" y="4831"/>
                    <a:pt x="791" y="0"/>
                    <a:pt x="2096" y="0"/>
                  </a:cubicBezTo>
                  <a:lnTo>
                    <a:pt x="18648" y="0"/>
                  </a:lnTo>
                  <a:cubicBezTo>
                    <a:pt x="19952" y="0"/>
                    <a:pt x="21139" y="4831"/>
                    <a:pt x="21299" y="10800"/>
                  </a:cubicBezTo>
                  <a:cubicBezTo>
                    <a:pt x="21299" y="10800"/>
                    <a:pt x="21299" y="10800"/>
                    <a:pt x="21299" y="10800"/>
                  </a:cubicBezTo>
                  <a:close/>
                </a:path>
              </a:pathLst>
            </a:custGeom>
            <a:gradFill>
              <a:gsLst>
                <a:gs pos="24000">
                  <a:srgbClr val="5F6265"/>
                </a:gs>
                <a:gs pos="78000">
                  <a:srgbClr val="757677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29E6258E-FE2D-4EDA-A362-1342F8D8F17C}"/>
                </a:ext>
              </a:extLst>
            </p:cNvPr>
            <p:cNvSpPr/>
            <p:nvPr/>
          </p:nvSpPr>
          <p:spPr>
            <a:xfrm>
              <a:off x="8438381" y="6483300"/>
              <a:ext cx="80356" cy="1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" y="10800"/>
                  </a:moveTo>
                  <a:cubicBezTo>
                    <a:pt x="-142" y="16769"/>
                    <a:pt x="791" y="21600"/>
                    <a:pt x="2096" y="21600"/>
                  </a:cubicBezTo>
                  <a:lnTo>
                    <a:pt x="18648" y="21600"/>
                  </a:lnTo>
                  <a:cubicBezTo>
                    <a:pt x="19952" y="21600"/>
                    <a:pt x="21139" y="16769"/>
                    <a:pt x="21299" y="10800"/>
                  </a:cubicBezTo>
                  <a:lnTo>
                    <a:pt x="21299" y="10800"/>
                  </a:lnTo>
                  <a:cubicBezTo>
                    <a:pt x="21458" y="4831"/>
                    <a:pt x="20525" y="0"/>
                    <a:pt x="19220" y="0"/>
                  </a:cubicBezTo>
                  <a:lnTo>
                    <a:pt x="2668" y="0"/>
                  </a:lnTo>
                  <a:cubicBezTo>
                    <a:pt x="1364" y="0"/>
                    <a:pt x="177" y="4831"/>
                    <a:pt x="17" y="10800"/>
                  </a:cubicBezTo>
                  <a:cubicBezTo>
                    <a:pt x="17" y="10800"/>
                    <a:pt x="17" y="10800"/>
                    <a:pt x="17" y="10800"/>
                  </a:cubicBezTo>
                  <a:close/>
                </a:path>
              </a:pathLst>
            </a:custGeom>
            <a:gradFill>
              <a:gsLst>
                <a:gs pos="18000">
                  <a:srgbClr val="5F6265"/>
                </a:gs>
                <a:gs pos="72000">
                  <a:srgbClr val="747576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7" name="Shape 26">
              <a:extLst>
                <a:ext uri="{FF2B5EF4-FFF2-40B4-BE49-F238E27FC236}">
                  <a16:creationId xmlns:a16="http://schemas.microsoft.com/office/drawing/2014/main" id="{A2559ECC-9EB6-42D1-9A41-F84FFEED47C5}"/>
                </a:ext>
              </a:extLst>
            </p:cNvPr>
            <p:cNvSpPr/>
            <p:nvPr/>
          </p:nvSpPr>
          <p:spPr>
            <a:xfrm>
              <a:off x="2849554" y="6406799"/>
              <a:ext cx="8497952" cy="31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52" y="6072"/>
                  </a:moveTo>
                  <a:lnTo>
                    <a:pt x="8913" y="6072"/>
                  </a:lnTo>
                  <a:cubicBezTo>
                    <a:pt x="8980" y="20426"/>
                    <a:pt x="9067" y="21600"/>
                    <a:pt x="9174" y="21600"/>
                  </a:cubicBezTo>
                  <a:lnTo>
                    <a:pt x="10368" y="21600"/>
                  </a:lnTo>
                  <a:lnTo>
                    <a:pt x="10512" y="21600"/>
                  </a:lnTo>
                  <a:lnTo>
                    <a:pt x="12291" y="21600"/>
                  </a:lnTo>
                  <a:cubicBezTo>
                    <a:pt x="12398" y="21600"/>
                    <a:pt x="12486" y="20426"/>
                    <a:pt x="12552" y="6072"/>
                  </a:cubicBezTo>
                  <a:lnTo>
                    <a:pt x="12613" y="6072"/>
                  </a:lnTo>
                  <a:lnTo>
                    <a:pt x="21556" y="6072"/>
                  </a:lnTo>
                  <a:cubicBezTo>
                    <a:pt x="21571" y="4797"/>
                    <a:pt x="21587" y="2882"/>
                    <a:pt x="21600" y="0"/>
                  </a:cubicBezTo>
                  <a:lnTo>
                    <a:pt x="12613" y="0"/>
                  </a:lnTo>
                  <a:lnTo>
                    <a:pt x="12544" y="0"/>
                  </a:lnTo>
                  <a:cubicBezTo>
                    <a:pt x="12482" y="14527"/>
                    <a:pt x="12398" y="15528"/>
                    <a:pt x="12291" y="15528"/>
                  </a:cubicBezTo>
                  <a:cubicBezTo>
                    <a:pt x="12203" y="15528"/>
                    <a:pt x="10943" y="15528"/>
                    <a:pt x="10512" y="15528"/>
                  </a:cubicBezTo>
                  <a:cubicBezTo>
                    <a:pt x="10512" y="15528"/>
                    <a:pt x="10456" y="15528"/>
                    <a:pt x="10368" y="15528"/>
                  </a:cubicBezTo>
                  <a:cubicBezTo>
                    <a:pt x="10040" y="15528"/>
                    <a:pt x="9258" y="15528"/>
                    <a:pt x="9174" y="15528"/>
                  </a:cubicBezTo>
                  <a:cubicBezTo>
                    <a:pt x="9068" y="15528"/>
                    <a:pt x="8984" y="14527"/>
                    <a:pt x="8922" y="0"/>
                  </a:cubicBezTo>
                  <a:lnTo>
                    <a:pt x="8852" y="0"/>
                  </a:lnTo>
                  <a:lnTo>
                    <a:pt x="0" y="0"/>
                  </a:lnTo>
                  <a:cubicBezTo>
                    <a:pt x="0" y="0"/>
                    <a:pt x="16" y="3190"/>
                    <a:pt x="35" y="6072"/>
                  </a:cubicBezTo>
                  <a:cubicBezTo>
                    <a:pt x="35" y="6072"/>
                    <a:pt x="8852" y="6072"/>
                    <a:pt x="8852" y="6072"/>
                  </a:cubicBezTo>
                  <a:close/>
                </a:path>
              </a:pathLst>
            </a:custGeom>
            <a:gradFill>
              <a:gsLst>
                <a:gs pos="6000">
                  <a:srgbClr val="EFF5F1"/>
                </a:gs>
                <a:gs pos="100000">
                  <a:srgbClr val="E9EBF2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8" name="Shape 27">
              <a:extLst>
                <a:ext uri="{FF2B5EF4-FFF2-40B4-BE49-F238E27FC236}">
                  <a16:creationId xmlns:a16="http://schemas.microsoft.com/office/drawing/2014/main" id="{91B73787-FDB0-41F1-9B1F-B965EF6A0744}"/>
                </a:ext>
              </a:extLst>
            </p:cNvPr>
            <p:cNvSpPr/>
            <p:nvPr/>
          </p:nvSpPr>
          <p:spPr>
            <a:xfrm>
              <a:off x="7061363" y="1837986"/>
              <a:ext cx="68287" cy="68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39" y="21600"/>
                    <a:pt x="0" y="16765"/>
                    <a:pt x="0" y="10803"/>
                  </a:cubicBezTo>
                  <a:cubicBezTo>
                    <a:pt x="0" y="4835"/>
                    <a:pt x="4839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gradFill>
              <a:gsLst>
                <a:gs pos="32000">
                  <a:srgbClr val="494949"/>
                </a:gs>
                <a:gs pos="69000">
                  <a:srgbClr val="050505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29" name="Shape 28">
              <a:extLst>
                <a:ext uri="{FF2B5EF4-FFF2-40B4-BE49-F238E27FC236}">
                  <a16:creationId xmlns:a16="http://schemas.microsoft.com/office/drawing/2014/main" id="{70959765-7954-4C2E-8993-B473D9E60EF1}"/>
                </a:ext>
              </a:extLst>
            </p:cNvPr>
            <p:cNvSpPr/>
            <p:nvPr/>
          </p:nvSpPr>
          <p:spPr>
            <a:xfrm>
              <a:off x="7086863" y="1863487"/>
              <a:ext cx="16789" cy="16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40" y="21600"/>
                    <a:pt x="0" y="16765"/>
                    <a:pt x="0" y="10803"/>
                  </a:cubicBezTo>
                  <a:cubicBezTo>
                    <a:pt x="0" y="4835"/>
                    <a:pt x="4840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solidFill>
              <a:srgbClr val="557DB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E8E0EE-9C2D-4EFF-B1F8-3973B7A97931}"/>
                </a:ext>
              </a:extLst>
            </p:cNvPr>
            <p:cNvSpPr/>
            <p:nvPr/>
          </p:nvSpPr>
          <p:spPr bwMode="auto">
            <a:xfrm>
              <a:off x="3946070" y="2003739"/>
              <a:ext cx="6300380" cy="394714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40F9905-DA7D-4E5F-87FA-9CA366CF4057}"/>
                </a:ext>
              </a:extLst>
            </p:cNvPr>
            <p:cNvGrpSpPr/>
            <p:nvPr/>
          </p:nvGrpSpPr>
          <p:grpSpPr>
            <a:xfrm rot="527924">
              <a:off x="6620862" y="3604532"/>
              <a:ext cx="864000" cy="720000"/>
              <a:chOff x="7247186" y="2383232"/>
              <a:chExt cx="654826" cy="494100"/>
            </a:xfrm>
          </p:grpSpPr>
          <p:sp>
            <p:nvSpPr>
              <p:cNvPr id="33" name="Google Shape;515;p33">
                <a:hlinkClick r:id="rId3"/>
                <a:extLst>
                  <a:ext uri="{FF2B5EF4-FFF2-40B4-BE49-F238E27FC236}">
                    <a16:creationId xmlns:a16="http://schemas.microsoft.com/office/drawing/2014/main" id="{F4FF7706-8D95-404C-8E57-D11AFD2D3302}"/>
                  </a:ext>
                </a:extLst>
              </p:cNvPr>
              <p:cNvSpPr/>
              <p:nvPr/>
            </p:nvSpPr>
            <p:spPr>
              <a:xfrm>
                <a:off x="7247186" y="2383232"/>
                <a:ext cx="654826" cy="494100"/>
              </a:xfrm>
              <a:custGeom>
                <a:avLst/>
                <a:gdLst/>
                <a:ahLst/>
                <a:cxnLst/>
                <a:rect l="l" t="t" r="r" b="b"/>
                <a:pathLst>
                  <a:path w="16946" h="14124" extrusionOk="0">
                    <a:moveTo>
                      <a:pt x="9197" y="1"/>
                    </a:moveTo>
                    <a:cubicBezTo>
                      <a:pt x="8815" y="1"/>
                      <a:pt x="8428" y="32"/>
                      <a:pt x="8040" y="97"/>
                    </a:cubicBezTo>
                    <a:cubicBezTo>
                      <a:pt x="1835" y="1164"/>
                      <a:pt x="0" y="9170"/>
                      <a:pt x="5137" y="12806"/>
                    </a:cubicBezTo>
                    <a:cubicBezTo>
                      <a:pt x="6424" y="13717"/>
                      <a:pt x="7824" y="14123"/>
                      <a:pt x="9183" y="14123"/>
                    </a:cubicBezTo>
                    <a:cubicBezTo>
                      <a:pt x="13248" y="14123"/>
                      <a:pt x="16945" y="10485"/>
                      <a:pt x="16145" y="5834"/>
                    </a:cubicBezTo>
                    <a:cubicBezTo>
                      <a:pt x="15546" y="2420"/>
                      <a:pt x="12554" y="1"/>
                      <a:pt x="919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34" name="Google Shape;516;p33">
                <a:hlinkClick r:id="rId3"/>
                <a:extLst>
                  <a:ext uri="{FF2B5EF4-FFF2-40B4-BE49-F238E27FC236}">
                    <a16:creationId xmlns:a16="http://schemas.microsoft.com/office/drawing/2014/main" id="{34975054-D03F-442B-B453-0D4C688185EA}"/>
                  </a:ext>
                </a:extLst>
              </p:cNvPr>
              <p:cNvSpPr/>
              <p:nvPr/>
            </p:nvSpPr>
            <p:spPr>
              <a:xfrm>
                <a:off x="7470189" y="2544153"/>
                <a:ext cx="302953" cy="205386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5871" extrusionOk="0">
                    <a:moveTo>
                      <a:pt x="0" y="0"/>
                    </a:moveTo>
                    <a:lnTo>
                      <a:pt x="1001" y="5871"/>
                    </a:lnTo>
                    <a:lnTo>
                      <a:pt x="7839" y="1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A3181B-BE3F-4B42-B788-2C9DA4942811}"/>
                </a:ext>
              </a:extLst>
            </p:cNvPr>
            <p:cNvSpPr/>
            <p:nvPr/>
          </p:nvSpPr>
          <p:spPr bwMode="auto">
            <a:xfrm>
              <a:off x="3946071" y="5666645"/>
              <a:ext cx="6300380" cy="301234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C317FBB-3C7C-4ACB-B7B1-A298D83D3F56}"/>
                </a:ext>
              </a:extLst>
            </p:cNvPr>
            <p:cNvGrpSpPr/>
            <p:nvPr/>
          </p:nvGrpSpPr>
          <p:grpSpPr>
            <a:xfrm>
              <a:off x="4090360" y="5352189"/>
              <a:ext cx="6040360" cy="905471"/>
              <a:chOff x="794594" y="4228844"/>
              <a:chExt cx="2297325" cy="339616"/>
            </a:xfrm>
          </p:grpSpPr>
          <p:sp>
            <p:nvSpPr>
              <p:cNvPr id="37" name="Google Shape;518;p33">
                <a:extLst>
                  <a:ext uri="{FF2B5EF4-FFF2-40B4-BE49-F238E27FC236}">
                    <a16:creationId xmlns:a16="http://schemas.microsoft.com/office/drawing/2014/main" id="{D1A200C7-D95F-4186-8B7D-FDE4DF66669B}"/>
                  </a:ext>
                </a:extLst>
              </p:cNvPr>
              <p:cNvSpPr/>
              <p:nvPr/>
            </p:nvSpPr>
            <p:spPr>
              <a:xfrm rot="527924">
                <a:off x="913133" y="4228844"/>
                <a:ext cx="1995393" cy="339616"/>
              </a:xfrm>
              <a:custGeom>
                <a:avLst/>
                <a:gdLst/>
                <a:ahLst/>
                <a:cxnLst/>
                <a:rect l="l" t="t" r="r" b="b"/>
                <a:pathLst>
                  <a:path w="51638" h="9708" extrusionOk="0">
                    <a:moveTo>
                      <a:pt x="51504" y="0"/>
                    </a:moveTo>
                    <a:lnTo>
                      <a:pt x="0" y="8740"/>
                    </a:lnTo>
                    <a:lnTo>
                      <a:pt x="134" y="9707"/>
                    </a:lnTo>
                    <a:lnTo>
                      <a:pt x="51637" y="934"/>
                    </a:lnTo>
                    <a:lnTo>
                      <a:pt x="515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38" name="Google Shape;519;p33">
                <a:extLst>
                  <a:ext uri="{FF2B5EF4-FFF2-40B4-BE49-F238E27FC236}">
                    <a16:creationId xmlns:a16="http://schemas.microsoft.com/office/drawing/2014/main" id="{AA2F6729-D076-48DC-BF1C-0AC76A7387EC}"/>
                  </a:ext>
                </a:extLst>
              </p:cNvPr>
              <p:cNvSpPr/>
              <p:nvPr/>
            </p:nvSpPr>
            <p:spPr>
              <a:xfrm rot="527924">
                <a:off x="794594" y="4373769"/>
                <a:ext cx="23223" cy="47857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368" extrusionOk="0">
                    <a:moveTo>
                      <a:pt x="400" y="0"/>
                    </a:moveTo>
                    <a:lnTo>
                      <a:pt x="0" y="67"/>
                    </a:lnTo>
                    <a:lnTo>
                      <a:pt x="234" y="1368"/>
                    </a:lnTo>
                    <a:lnTo>
                      <a:pt x="601" y="1301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39" name="Google Shape;520;p33">
                <a:extLst>
                  <a:ext uri="{FF2B5EF4-FFF2-40B4-BE49-F238E27FC236}">
                    <a16:creationId xmlns:a16="http://schemas.microsoft.com/office/drawing/2014/main" id="{1645A9E3-D44D-4DD9-8869-2921EF931299}"/>
                  </a:ext>
                </a:extLst>
              </p:cNvPr>
              <p:cNvSpPr/>
              <p:nvPr/>
            </p:nvSpPr>
            <p:spPr>
              <a:xfrm rot="527924">
                <a:off x="822041" y="4373276"/>
                <a:ext cx="23262" cy="47892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369" extrusionOk="0">
                    <a:moveTo>
                      <a:pt x="401" y="1"/>
                    </a:moveTo>
                    <a:lnTo>
                      <a:pt x="1" y="68"/>
                    </a:lnTo>
                    <a:lnTo>
                      <a:pt x="234" y="1368"/>
                    </a:lnTo>
                    <a:lnTo>
                      <a:pt x="601" y="1302"/>
                    </a:lnTo>
                    <a:lnTo>
                      <a:pt x="401" y="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0" name="Google Shape;521;p33">
                <a:extLst>
                  <a:ext uri="{FF2B5EF4-FFF2-40B4-BE49-F238E27FC236}">
                    <a16:creationId xmlns:a16="http://schemas.microsoft.com/office/drawing/2014/main" id="{823C144D-BE89-4A9F-897B-53DF7B15A942}"/>
                  </a:ext>
                </a:extLst>
              </p:cNvPr>
              <p:cNvSpPr/>
              <p:nvPr/>
            </p:nvSpPr>
            <p:spPr>
              <a:xfrm rot="527924">
                <a:off x="2959464" y="4389451"/>
                <a:ext cx="18084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68" extrusionOk="0">
                    <a:moveTo>
                      <a:pt x="401" y="1"/>
                    </a:moveTo>
                    <a:lnTo>
                      <a:pt x="1" y="68"/>
                    </a:lnTo>
                    <a:lnTo>
                      <a:pt x="101" y="568"/>
                    </a:lnTo>
                    <a:lnTo>
                      <a:pt x="468" y="501"/>
                    </a:lnTo>
                    <a:lnTo>
                      <a:pt x="4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1" name="Google Shape;522;p33">
                <a:extLst>
                  <a:ext uri="{FF2B5EF4-FFF2-40B4-BE49-F238E27FC236}">
                    <a16:creationId xmlns:a16="http://schemas.microsoft.com/office/drawing/2014/main" id="{B9D9DC05-5E05-4B41-9D70-852C04A2B8F0}"/>
                  </a:ext>
                </a:extLst>
              </p:cNvPr>
              <p:cNvSpPr/>
              <p:nvPr/>
            </p:nvSpPr>
            <p:spPr>
              <a:xfrm rot="527924">
                <a:off x="2968873" y="4378824"/>
                <a:ext cx="28402" cy="38551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102" extrusionOk="0">
                    <a:moveTo>
                      <a:pt x="568" y="1"/>
                    </a:moveTo>
                    <a:lnTo>
                      <a:pt x="0" y="401"/>
                    </a:lnTo>
                    <a:lnTo>
                      <a:pt x="101" y="868"/>
                    </a:lnTo>
                    <a:lnTo>
                      <a:pt x="734" y="1102"/>
                    </a:lnTo>
                    <a:lnTo>
                      <a:pt x="734" y="1102"/>
                    </a:lnTo>
                    <a:lnTo>
                      <a:pt x="5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2" name="Google Shape;523;p33">
                <a:extLst>
                  <a:ext uri="{FF2B5EF4-FFF2-40B4-BE49-F238E27FC236}">
                    <a16:creationId xmlns:a16="http://schemas.microsoft.com/office/drawing/2014/main" id="{54C844EA-B9F0-4AF0-AEE3-E42581636070}"/>
                  </a:ext>
                </a:extLst>
              </p:cNvPr>
              <p:cNvSpPr/>
              <p:nvPr/>
            </p:nvSpPr>
            <p:spPr>
              <a:xfrm rot="527924">
                <a:off x="3002497" y="4383096"/>
                <a:ext cx="16810" cy="3270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935" extrusionOk="0">
                    <a:moveTo>
                      <a:pt x="67" y="1"/>
                    </a:moveTo>
                    <a:lnTo>
                      <a:pt x="1" y="134"/>
                    </a:lnTo>
                    <a:cubicBezTo>
                      <a:pt x="134" y="201"/>
                      <a:pt x="201" y="334"/>
                      <a:pt x="234" y="468"/>
                    </a:cubicBezTo>
                    <a:cubicBezTo>
                      <a:pt x="234" y="601"/>
                      <a:pt x="201" y="735"/>
                      <a:pt x="134" y="868"/>
                    </a:cubicBezTo>
                    <a:lnTo>
                      <a:pt x="234" y="935"/>
                    </a:lnTo>
                    <a:cubicBezTo>
                      <a:pt x="434" y="635"/>
                      <a:pt x="368" y="234"/>
                      <a:pt x="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3" name="Google Shape;524;p33">
                <a:extLst>
                  <a:ext uri="{FF2B5EF4-FFF2-40B4-BE49-F238E27FC236}">
                    <a16:creationId xmlns:a16="http://schemas.microsoft.com/office/drawing/2014/main" id="{DAEC6FAD-A4DA-4CFB-8AA6-AAEBDCF9E366}"/>
                  </a:ext>
                </a:extLst>
              </p:cNvPr>
              <p:cNvSpPr/>
              <p:nvPr/>
            </p:nvSpPr>
            <p:spPr>
              <a:xfrm rot="527924">
                <a:off x="2997186" y="4389983"/>
                <a:ext cx="10357" cy="1987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68" extrusionOk="0">
                    <a:moveTo>
                      <a:pt x="67" y="0"/>
                    </a:moveTo>
                    <a:lnTo>
                      <a:pt x="0" y="100"/>
                    </a:lnTo>
                    <a:cubicBezTo>
                      <a:pt x="34" y="134"/>
                      <a:pt x="67" y="201"/>
                      <a:pt x="100" y="267"/>
                    </a:cubicBezTo>
                    <a:cubicBezTo>
                      <a:pt x="100" y="367"/>
                      <a:pt x="100" y="434"/>
                      <a:pt x="67" y="501"/>
                    </a:cubicBezTo>
                    <a:lnTo>
                      <a:pt x="167" y="567"/>
                    </a:lnTo>
                    <a:cubicBezTo>
                      <a:pt x="267" y="367"/>
                      <a:pt x="234" y="134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4" name="Google Shape;525;p33">
                <a:extLst>
                  <a:ext uri="{FF2B5EF4-FFF2-40B4-BE49-F238E27FC236}">
                    <a16:creationId xmlns:a16="http://schemas.microsoft.com/office/drawing/2014/main" id="{CE7F0CDB-4FCB-4444-BA30-1E1D7B381B6F}"/>
                  </a:ext>
                </a:extLst>
              </p:cNvPr>
              <p:cNvSpPr/>
              <p:nvPr/>
            </p:nvSpPr>
            <p:spPr>
              <a:xfrm rot="527924">
                <a:off x="3054475" y="4386665"/>
                <a:ext cx="37444" cy="33864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835" y="0"/>
                    </a:moveTo>
                    <a:lnTo>
                      <a:pt x="1" y="134"/>
                    </a:lnTo>
                    <a:lnTo>
                      <a:pt x="134" y="968"/>
                    </a:lnTo>
                    <a:lnTo>
                      <a:pt x="968" y="801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  <p:sp>
            <p:nvSpPr>
              <p:cNvPr id="45" name="Google Shape;526;p33">
                <a:extLst>
                  <a:ext uri="{FF2B5EF4-FFF2-40B4-BE49-F238E27FC236}">
                    <a16:creationId xmlns:a16="http://schemas.microsoft.com/office/drawing/2014/main" id="{9C74A6BD-DE65-4160-994B-36F535383C8A}"/>
                  </a:ext>
                </a:extLst>
              </p:cNvPr>
              <p:cNvSpPr/>
              <p:nvPr/>
            </p:nvSpPr>
            <p:spPr>
              <a:xfrm rot="527924">
                <a:off x="1277572" y="4359836"/>
                <a:ext cx="87679" cy="75773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166" extrusionOk="0">
                    <a:moveTo>
                      <a:pt x="1184" y="1"/>
                    </a:moveTo>
                    <a:cubicBezTo>
                      <a:pt x="1124" y="1"/>
                      <a:pt x="1063" y="6"/>
                      <a:pt x="1001" y="16"/>
                    </a:cubicBezTo>
                    <a:cubicBezTo>
                      <a:pt x="401" y="116"/>
                      <a:pt x="0" y="683"/>
                      <a:pt x="100" y="1250"/>
                    </a:cubicBezTo>
                    <a:cubicBezTo>
                      <a:pt x="134" y="1417"/>
                      <a:pt x="200" y="1584"/>
                      <a:pt x="300" y="1717"/>
                    </a:cubicBezTo>
                    <a:cubicBezTo>
                      <a:pt x="500" y="2002"/>
                      <a:pt x="845" y="2165"/>
                      <a:pt x="1191" y="2165"/>
                    </a:cubicBezTo>
                    <a:cubicBezTo>
                      <a:pt x="1250" y="2165"/>
                      <a:pt x="1309" y="2161"/>
                      <a:pt x="1368" y="2151"/>
                    </a:cubicBezTo>
                    <a:cubicBezTo>
                      <a:pt x="1768" y="2084"/>
                      <a:pt x="2102" y="1784"/>
                      <a:pt x="2235" y="1384"/>
                    </a:cubicBezTo>
                    <a:cubicBezTo>
                      <a:pt x="2269" y="1217"/>
                      <a:pt x="2269" y="1050"/>
                      <a:pt x="2269" y="917"/>
                    </a:cubicBezTo>
                    <a:lnTo>
                      <a:pt x="2235" y="917"/>
                    </a:lnTo>
                    <a:cubicBezTo>
                      <a:pt x="2145" y="378"/>
                      <a:pt x="1707" y="1"/>
                      <a:pt x="11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62E6C0E-A143-49E4-8901-8A4336AC5965}"/>
                </a:ext>
              </a:extLst>
            </p:cNvPr>
            <p:cNvSpPr/>
            <p:nvPr/>
          </p:nvSpPr>
          <p:spPr>
            <a:xfrm>
              <a:off x="4201764" y="2132049"/>
              <a:ext cx="5785392" cy="1318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Clr>
                  <a:srgbClr val="212121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  <a:sym typeface="Arial" pitchFamily="-65" charset="0"/>
                </a:rPr>
                <a:t>How to orient the IUS probe with what is seen on the screen?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800"/>
                </a:spcAft>
                <a:buClr>
                  <a:srgbClr val="212121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  <a:sym typeface="Arial" pitchFamily="-65" charset="0"/>
                </a:rPr>
                <a:t>Let’s also understand the </a:t>
              </a:r>
              <a:r>
                <a:rPr kumimoji="0" lang="en-US" sz="16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  <a:sym typeface="Arial" pitchFamily="-65" charset="0"/>
                </a:rPr>
                <a:t>sagittal, transverse and coronal imaging planes.</a:t>
              </a:r>
              <a:endParaRPr kumimoji="0" lang="en-NZ" sz="16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 pitchFamily="-65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6AC1C30-48D1-4F0A-8386-6CB0E0D0FD53}"/>
                </a:ext>
              </a:extLst>
            </p:cNvPr>
            <p:cNvSpPr/>
            <p:nvPr/>
          </p:nvSpPr>
          <p:spPr>
            <a:xfrm>
              <a:off x="4089387" y="4841651"/>
              <a:ext cx="5871786" cy="53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7000"/>
                </a:lnSpc>
                <a:spcBef>
                  <a:spcPts val="2160"/>
                </a:spcBef>
                <a:spcAft>
                  <a:spcPts val="800"/>
                </a:spcAft>
                <a:buClr>
                  <a:srgbClr val="212121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0" b="1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Watch the video to learn how to identify o</a:t>
              </a:r>
              <a:r>
                <a:rPr kumimoji="0" lang="fr-FR" sz="1400" b="1" i="1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rientation</a:t>
              </a:r>
              <a:r>
                <a:rPr kumimoji="0" lang="fr-FR" sz="1400" b="1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&amp; </a:t>
              </a:r>
              <a:r>
                <a:rPr kumimoji="0" lang="fr-FR" sz="1400" b="1" i="1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imaging</a:t>
              </a:r>
              <a:r>
                <a:rPr kumimoji="0" lang="fr-FR" sz="1400" b="1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planes </a:t>
              </a:r>
              <a:r>
                <a:rPr kumimoji="0" lang="en-US" sz="1400" b="1" i="1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(duration: 8.26 min)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D403128-89CD-4EB2-97FC-C3B76743DEF1}"/>
                </a:ext>
              </a:extLst>
            </p:cNvPr>
            <p:cNvSpPr/>
            <p:nvPr/>
          </p:nvSpPr>
          <p:spPr>
            <a:xfrm>
              <a:off x="4150970" y="4374738"/>
              <a:ext cx="5871786" cy="302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7000"/>
                </a:lnSpc>
                <a:spcBef>
                  <a:spcPts val="2160"/>
                </a:spcBef>
                <a:spcAft>
                  <a:spcPts val="800"/>
                </a:spcAft>
                <a:buClr>
                  <a:srgbClr val="212121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Click to Play</a:t>
              </a:r>
            </a:p>
          </p:txBody>
        </p:sp>
        <p:sp>
          <p:nvSpPr>
            <p:cNvPr id="30" name="Shape 29">
              <a:extLst>
                <a:ext uri="{FF2B5EF4-FFF2-40B4-BE49-F238E27FC236}">
                  <a16:creationId xmlns:a16="http://schemas.microsoft.com/office/drawing/2014/main" id="{9C284507-4AC7-4D19-B35B-B0B4B6C7261F}"/>
                </a:ext>
              </a:extLst>
            </p:cNvPr>
            <p:cNvSpPr/>
            <p:nvPr/>
          </p:nvSpPr>
          <p:spPr>
            <a:xfrm>
              <a:off x="6729858" y="1740235"/>
              <a:ext cx="3778087" cy="4616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66"/>
                  </a:moveTo>
                  <a:lnTo>
                    <a:pt x="21600" y="21236"/>
                  </a:lnTo>
                  <a:lnTo>
                    <a:pt x="21600" y="21100"/>
                  </a:lnTo>
                  <a:lnTo>
                    <a:pt x="21600" y="834"/>
                  </a:lnTo>
                  <a:cubicBezTo>
                    <a:pt x="21600" y="374"/>
                    <a:pt x="21143" y="0"/>
                    <a:pt x="20581" y="0"/>
                  </a:cubicBezTo>
                  <a:lnTo>
                    <a:pt x="14299" y="0"/>
                  </a:lnTo>
                  <a:lnTo>
                    <a:pt x="0" y="21600"/>
                  </a:lnTo>
                  <a:lnTo>
                    <a:pt x="21192" y="21600"/>
                  </a:lnTo>
                  <a:cubicBezTo>
                    <a:pt x="21417" y="21600"/>
                    <a:pt x="21600" y="21450"/>
                    <a:pt x="21600" y="2126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6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l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0208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29A8-3647-467C-B1D7-6245B250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for IUS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6C405-EFA1-4519-9B68-4C64124F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9" name="Google Shape;6968;p206">
            <a:extLst>
              <a:ext uri="{FF2B5EF4-FFF2-40B4-BE49-F238E27FC236}">
                <a16:creationId xmlns:a16="http://schemas.microsoft.com/office/drawing/2014/main" id="{58F2B2BD-AC64-400F-9574-A4DFFF849BD2}"/>
              </a:ext>
            </a:extLst>
          </p:cNvPr>
          <p:cNvGrpSpPr/>
          <p:nvPr/>
        </p:nvGrpSpPr>
        <p:grpSpPr>
          <a:xfrm>
            <a:off x="3017013" y="3916905"/>
            <a:ext cx="2821646" cy="902697"/>
            <a:chOff x="2469637" y="2543073"/>
            <a:chExt cx="2120467" cy="643979"/>
          </a:xfrm>
        </p:grpSpPr>
        <p:sp>
          <p:nvSpPr>
            <p:cNvPr id="10" name="Google Shape;6969;p206">
              <a:extLst>
                <a:ext uri="{FF2B5EF4-FFF2-40B4-BE49-F238E27FC236}">
                  <a16:creationId xmlns:a16="http://schemas.microsoft.com/office/drawing/2014/main" id="{66710B62-7AB9-46C6-98D5-60F4A43DD2F0}"/>
                </a:ext>
              </a:extLst>
            </p:cNvPr>
            <p:cNvSpPr/>
            <p:nvPr/>
          </p:nvSpPr>
          <p:spPr>
            <a:xfrm rot="5400000">
              <a:off x="4163077" y="2756126"/>
              <a:ext cx="640080" cy="213975"/>
            </a:xfrm>
            <a:prstGeom prst="flowChartInputOutpu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SG" sz="18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grpSp>
          <p:nvGrpSpPr>
            <p:cNvPr id="11" name="Google Shape;6970;p206">
              <a:extLst>
                <a:ext uri="{FF2B5EF4-FFF2-40B4-BE49-F238E27FC236}">
                  <a16:creationId xmlns:a16="http://schemas.microsoft.com/office/drawing/2014/main" id="{2632D21B-9661-4669-BF5A-376C643450F6}"/>
                </a:ext>
              </a:extLst>
            </p:cNvPr>
            <p:cNvGrpSpPr/>
            <p:nvPr/>
          </p:nvGrpSpPr>
          <p:grpSpPr>
            <a:xfrm>
              <a:off x="2469637" y="2543073"/>
              <a:ext cx="2120467" cy="643979"/>
              <a:chOff x="2460112" y="2094062"/>
              <a:chExt cx="2120467" cy="643979"/>
            </a:xfrm>
          </p:grpSpPr>
          <p:sp>
            <p:nvSpPr>
              <p:cNvPr id="12" name="Google Shape;6971;p206">
                <a:extLst>
                  <a:ext uri="{FF2B5EF4-FFF2-40B4-BE49-F238E27FC236}">
                    <a16:creationId xmlns:a16="http://schemas.microsoft.com/office/drawing/2014/main" id="{4A987C6E-807C-4FF7-AE95-D19B0CB98690}"/>
                  </a:ext>
                </a:extLst>
              </p:cNvPr>
              <p:cNvSpPr/>
              <p:nvPr/>
            </p:nvSpPr>
            <p:spPr>
              <a:xfrm rot="5400000">
                <a:off x="2247060" y="2307114"/>
                <a:ext cx="640080" cy="213975"/>
              </a:xfrm>
              <a:prstGeom prst="flowChartInputOutpu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SG" sz="18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sp>
            <p:nvSpPr>
              <p:cNvPr id="13" name="Google Shape;6972;p206">
                <a:extLst>
                  <a:ext uri="{FF2B5EF4-FFF2-40B4-BE49-F238E27FC236}">
                    <a16:creationId xmlns:a16="http://schemas.microsoft.com/office/drawing/2014/main" id="{8710AFE5-4928-4B8B-A80D-82E346A3156B}"/>
                  </a:ext>
                </a:extLst>
              </p:cNvPr>
              <p:cNvSpPr/>
              <p:nvPr/>
            </p:nvSpPr>
            <p:spPr>
              <a:xfrm>
                <a:off x="2673145" y="2224816"/>
                <a:ext cx="1907435" cy="5132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rPr>
                  <a:t>STEP 2</a:t>
                </a:r>
                <a:endParaRPr lang="en-US" sz="44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grpSp>
        <p:nvGrpSpPr>
          <p:cNvPr id="17" name="Google Shape;6976;p206">
            <a:extLst>
              <a:ext uri="{FF2B5EF4-FFF2-40B4-BE49-F238E27FC236}">
                <a16:creationId xmlns:a16="http://schemas.microsoft.com/office/drawing/2014/main" id="{CBAA4B18-5D7B-4CAB-AE27-A0736FA98D03}"/>
              </a:ext>
            </a:extLst>
          </p:cNvPr>
          <p:cNvGrpSpPr/>
          <p:nvPr/>
        </p:nvGrpSpPr>
        <p:grpSpPr>
          <a:xfrm>
            <a:off x="5553930" y="3202837"/>
            <a:ext cx="2822901" cy="906131"/>
            <a:chOff x="4376130" y="2033661"/>
            <a:chExt cx="2121410" cy="646429"/>
          </a:xfrm>
        </p:grpSpPr>
        <p:sp>
          <p:nvSpPr>
            <p:cNvPr id="18" name="Google Shape;6977;p206">
              <a:extLst>
                <a:ext uri="{FF2B5EF4-FFF2-40B4-BE49-F238E27FC236}">
                  <a16:creationId xmlns:a16="http://schemas.microsoft.com/office/drawing/2014/main" id="{75893C15-FAE3-4CC4-A8FB-7C35501D0250}"/>
                </a:ext>
              </a:extLst>
            </p:cNvPr>
            <p:cNvSpPr/>
            <p:nvPr/>
          </p:nvSpPr>
          <p:spPr>
            <a:xfrm rot="5400000">
              <a:off x="6070512" y="2253063"/>
              <a:ext cx="640080" cy="213975"/>
            </a:xfrm>
            <a:prstGeom prst="flowChartInputOutpu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SG" sz="18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grpSp>
          <p:nvGrpSpPr>
            <p:cNvPr id="19" name="Google Shape;6978;p206">
              <a:extLst>
                <a:ext uri="{FF2B5EF4-FFF2-40B4-BE49-F238E27FC236}">
                  <a16:creationId xmlns:a16="http://schemas.microsoft.com/office/drawing/2014/main" id="{F266FA7E-2A95-4A53-9FC2-C665343E8D16}"/>
                </a:ext>
              </a:extLst>
            </p:cNvPr>
            <p:cNvGrpSpPr/>
            <p:nvPr/>
          </p:nvGrpSpPr>
          <p:grpSpPr>
            <a:xfrm>
              <a:off x="4376130" y="2033661"/>
              <a:ext cx="2121410" cy="640166"/>
              <a:chOff x="4366605" y="1584650"/>
              <a:chExt cx="2121410" cy="640166"/>
            </a:xfrm>
          </p:grpSpPr>
          <p:sp>
            <p:nvSpPr>
              <p:cNvPr id="20" name="Google Shape;6979;p206">
                <a:extLst>
                  <a:ext uri="{FF2B5EF4-FFF2-40B4-BE49-F238E27FC236}">
                    <a16:creationId xmlns:a16="http://schemas.microsoft.com/office/drawing/2014/main" id="{4621E0A2-4F23-43D8-8E34-399337A97299}"/>
                  </a:ext>
                </a:extLst>
              </p:cNvPr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rPr>
                  <a:t>STEP 3</a:t>
                </a:r>
                <a:endParaRPr lang="en-US" sz="440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Google Shape;6980;p206">
                <a:extLst>
                  <a:ext uri="{FF2B5EF4-FFF2-40B4-BE49-F238E27FC236}">
                    <a16:creationId xmlns:a16="http://schemas.microsoft.com/office/drawing/2014/main" id="{570F0C53-4AA2-49C0-B80B-A3CED6102B17}"/>
                  </a:ext>
                </a:extLst>
              </p:cNvPr>
              <p:cNvSpPr/>
              <p:nvPr/>
            </p:nvSpPr>
            <p:spPr>
              <a:xfrm rot="5400000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SG" sz="18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</p:grpSp>
      <p:grpSp>
        <p:nvGrpSpPr>
          <p:cNvPr id="22" name="Google Shape;6981;p206">
            <a:extLst>
              <a:ext uri="{FF2B5EF4-FFF2-40B4-BE49-F238E27FC236}">
                <a16:creationId xmlns:a16="http://schemas.microsoft.com/office/drawing/2014/main" id="{86FADC19-D605-45A1-AC43-4E26B2BC5678}"/>
              </a:ext>
            </a:extLst>
          </p:cNvPr>
          <p:cNvGrpSpPr/>
          <p:nvPr/>
        </p:nvGrpSpPr>
        <p:grpSpPr>
          <a:xfrm>
            <a:off x="776804" y="4621056"/>
            <a:ext cx="2538171" cy="917955"/>
            <a:chOff x="786120" y="2769221"/>
            <a:chExt cx="1907435" cy="654864"/>
          </a:xfrm>
        </p:grpSpPr>
        <p:sp>
          <p:nvSpPr>
            <p:cNvPr id="23" name="Google Shape;6982;p206">
              <a:extLst>
                <a:ext uri="{FF2B5EF4-FFF2-40B4-BE49-F238E27FC236}">
                  <a16:creationId xmlns:a16="http://schemas.microsoft.com/office/drawing/2014/main" id="{E51E437E-21A6-4103-AD74-7BED31F25283}"/>
                </a:ext>
              </a:extLst>
            </p:cNvPr>
            <p:cNvSpPr/>
            <p:nvPr/>
          </p:nvSpPr>
          <p:spPr>
            <a:xfrm rot="5400000">
              <a:off x="2256585" y="2982273"/>
              <a:ext cx="640080" cy="213975"/>
            </a:xfrm>
            <a:prstGeom prst="flowChartInputOutpu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SG" sz="18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24" name="Google Shape;6983;p206">
              <a:extLst>
                <a:ext uri="{FF2B5EF4-FFF2-40B4-BE49-F238E27FC236}">
                  <a16:creationId xmlns:a16="http://schemas.microsoft.com/office/drawing/2014/main" id="{A435F1EA-7FF5-48B8-8594-895B5F34E8D4}"/>
                </a:ext>
              </a:extLst>
            </p:cNvPr>
            <p:cNvSpPr/>
            <p:nvPr/>
          </p:nvSpPr>
          <p:spPr>
            <a:xfrm>
              <a:off x="786120" y="2910861"/>
              <a:ext cx="1907435" cy="5132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rPr>
                <a:t>STEP 1</a:t>
              </a:r>
              <a:endParaRPr lang="en-US" sz="44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5" name="Google Shape;6984;p206">
            <a:extLst>
              <a:ext uri="{FF2B5EF4-FFF2-40B4-BE49-F238E27FC236}">
                <a16:creationId xmlns:a16="http://schemas.microsoft.com/office/drawing/2014/main" id="{19D55634-11A5-421B-97B5-AFC747864F57}"/>
              </a:ext>
            </a:extLst>
          </p:cNvPr>
          <p:cNvSpPr/>
          <p:nvPr/>
        </p:nvSpPr>
        <p:spPr>
          <a:xfrm>
            <a:off x="1391653" y="4963593"/>
            <a:ext cx="245816" cy="43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Roboto Condensed"/>
              <a:sym typeface="Roboto Condensed"/>
            </a:endParaRPr>
          </a:p>
        </p:txBody>
      </p:sp>
      <p:grpSp>
        <p:nvGrpSpPr>
          <p:cNvPr id="38" name="Google Shape;6973;p206">
            <a:extLst>
              <a:ext uri="{FF2B5EF4-FFF2-40B4-BE49-F238E27FC236}">
                <a16:creationId xmlns:a16="http://schemas.microsoft.com/office/drawing/2014/main" id="{3232CFE6-2B9E-4075-A39E-16F5AA455A2F}"/>
              </a:ext>
            </a:extLst>
          </p:cNvPr>
          <p:cNvGrpSpPr/>
          <p:nvPr/>
        </p:nvGrpSpPr>
        <p:grpSpPr>
          <a:xfrm>
            <a:off x="10622523" y="1783461"/>
            <a:ext cx="2822903" cy="902694"/>
            <a:chOff x="6278686" y="1246786"/>
            <a:chExt cx="2121411" cy="643977"/>
          </a:xfrm>
        </p:grpSpPr>
        <p:sp>
          <p:nvSpPr>
            <p:cNvPr id="39" name="Google Shape;6974;p206">
              <a:extLst>
                <a:ext uri="{FF2B5EF4-FFF2-40B4-BE49-F238E27FC236}">
                  <a16:creationId xmlns:a16="http://schemas.microsoft.com/office/drawing/2014/main" id="{B30CD419-E06D-4521-826A-16B24DB9D474}"/>
                </a:ext>
              </a:extLst>
            </p:cNvPr>
            <p:cNvSpPr/>
            <p:nvPr/>
          </p:nvSpPr>
          <p:spPr>
            <a:xfrm rot="5400000">
              <a:off x="6065634" y="1459838"/>
              <a:ext cx="640080" cy="213975"/>
            </a:xfrm>
            <a:prstGeom prst="flowChartInputOutput">
              <a:avLst/>
            </a:prstGeom>
            <a:solidFill>
              <a:srgbClr val="3499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SG" sz="18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6975;p206">
              <a:extLst>
                <a:ext uri="{FF2B5EF4-FFF2-40B4-BE49-F238E27FC236}">
                  <a16:creationId xmlns:a16="http://schemas.microsoft.com/office/drawing/2014/main" id="{22BCC930-33D3-49C5-972C-D1328AED73BA}"/>
                </a:ext>
              </a:extLst>
            </p:cNvPr>
            <p:cNvSpPr/>
            <p:nvPr/>
          </p:nvSpPr>
          <p:spPr>
            <a:xfrm>
              <a:off x="6492662" y="1377539"/>
              <a:ext cx="1907435" cy="513224"/>
            </a:xfrm>
            <a:prstGeom prst="homePlate">
              <a:avLst>
                <a:gd name="adj" fmla="val 50000"/>
              </a:avLst>
            </a:prstGeom>
            <a:solidFill>
              <a:srgbClr val="34994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STEP 5</a:t>
              </a:r>
              <a:endParaRPr lang="en-US"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41" name="Google Shape;6976;p206">
            <a:extLst>
              <a:ext uri="{FF2B5EF4-FFF2-40B4-BE49-F238E27FC236}">
                <a16:creationId xmlns:a16="http://schemas.microsoft.com/office/drawing/2014/main" id="{0045F1F0-650F-44A1-8B1D-A5EDCAE332E3}"/>
              </a:ext>
            </a:extLst>
          </p:cNvPr>
          <p:cNvGrpSpPr/>
          <p:nvPr/>
        </p:nvGrpSpPr>
        <p:grpSpPr>
          <a:xfrm>
            <a:off x="8090845" y="2499313"/>
            <a:ext cx="2822901" cy="906131"/>
            <a:chOff x="4376130" y="2033661"/>
            <a:chExt cx="2121410" cy="646429"/>
          </a:xfrm>
        </p:grpSpPr>
        <p:sp>
          <p:nvSpPr>
            <p:cNvPr id="42" name="Google Shape;6977;p206">
              <a:extLst>
                <a:ext uri="{FF2B5EF4-FFF2-40B4-BE49-F238E27FC236}">
                  <a16:creationId xmlns:a16="http://schemas.microsoft.com/office/drawing/2014/main" id="{A3F673A1-0469-4189-86FD-76E236C7C417}"/>
                </a:ext>
              </a:extLst>
            </p:cNvPr>
            <p:cNvSpPr/>
            <p:nvPr/>
          </p:nvSpPr>
          <p:spPr>
            <a:xfrm rot="5400000">
              <a:off x="6070512" y="2253063"/>
              <a:ext cx="640080" cy="213975"/>
            </a:xfrm>
            <a:prstGeom prst="flowChartInputOutput">
              <a:avLst/>
            </a:prstGeom>
            <a:solidFill>
              <a:srgbClr val="7E2E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SG" sz="180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grpSp>
          <p:nvGrpSpPr>
            <p:cNvPr id="43" name="Google Shape;6978;p206">
              <a:extLst>
                <a:ext uri="{FF2B5EF4-FFF2-40B4-BE49-F238E27FC236}">
                  <a16:creationId xmlns:a16="http://schemas.microsoft.com/office/drawing/2014/main" id="{EE539780-E126-4882-8C30-C038873DAE6D}"/>
                </a:ext>
              </a:extLst>
            </p:cNvPr>
            <p:cNvGrpSpPr/>
            <p:nvPr/>
          </p:nvGrpSpPr>
          <p:grpSpPr>
            <a:xfrm>
              <a:off x="4376130" y="2033661"/>
              <a:ext cx="2121410" cy="640166"/>
              <a:chOff x="4366605" y="1584650"/>
              <a:chExt cx="2121410" cy="640166"/>
            </a:xfrm>
          </p:grpSpPr>
          <p:sp>
            <p:nvSpPr>
              <p:cNvPr id="44" name="Google Shape;6979;p206">
                <a:extLst>
                  <a:ext uri="{FF2B5EF4-FFF2-40B4-BE49-F238E27FC236}">
                    <a16:creationId xmlns:a16="http://schemas.microsoft.com/office/drawing/2014/main" id="{26932E2B-1C24-4FCB-8FD0-A89CE2FAB098}"/>
                  </a:ext>
                </a:extLst>
              </p:cNvPr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rgbClr val="7E2E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  <a:hlinkClick r:id="rId4" action="ppaction://hlinksldjump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STEP 4</a:t>
                </a:r>
                <a:endParaRPr lang="en-US" sz="44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5" name="Google Shape;6980;p206">
                <a:extLst>
                  <a:ext uri="{FF2B5EF4-FFF2-40B4-BE49-F238E27FC236}">
                    <a16:creationId xmlns:a16="http://schemas.microsoft.com/office/drawing/2014/main" id="{AE0EF535-82EC-409A-A8D5-B0A6EBE8F58A}"/>
                  </a:ext>
                </a:extLst>
              </p:cNvPr>
              <p:cNvSpPr/>
              <p:nvPr/>
            </p:nvSpPr>
            <p:spPr>
              <a:xfrm rot="5400000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rgbClr val="7E2E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SG" sz="18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DE45C95-8654-490C-978F-D8F0DEE65BF1}"/>
              </a:ext>
            </a:extLst>
          </p:cNvPr>
          <p:cNvSpPr/>
          <p:nvPr/>
        </p:nvSpPr>
        <p:spPr>
          <a:xfrm>
            <a:off x="722313" y="5652497"/>
            <a:ext cx="2647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Scan in </a:t>
            </a:r>
            <a:r>
              <a:rPr lang="en-US" sz="1400" u="sng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supine position</a:t>
            </a:r>
            <a:r>
              <a:rPr lang="en-US" sz="140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lang="en-US" sz="1350" baseline="30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lang="en-US" sz="135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19FAE91-FA6C-4E2B-95AE-71B85CF625B6}"/>
              </a:ext>
            </a:extLst>
          </p:cNvPr>
          <p:cNvSpPr txBox="1"/>
          <p:nvPr/>
        </p:nvSpPr>
        <p:spPr>
          <a:xfrm>
            <a:off x="3477881" y="4993171"/>
            <a:ext cx="22278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Low-frequency IUS probe 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used to get a </a:t>
            </a:r>
            <a:r>
              <a:rPr kumimoji="0" lang="en-US" sz="135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general overview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3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E3A8B1-39F4-400B-BDD4-9A696F3D81BD}"/>
              </a:ext>
            </a:extLst>
          </p:cNvPr>
          <p:cNvSpPr txBox="1"/>
          <p:nvPr/>
        </p:nvSpPr>
        <p:spPr>
          <a:xfrm>
            <a:off x="5921113" y="4274852"/>
            <a:ext cx="25381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Switch to 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medium-high frequency probe 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</a:t>
            </a:r>
            <a:r>
              <a:rPr kumimoji="0" lang="en-US" sz="135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detailed examination</a:t>
            </a: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3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1,2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551C5F-FA6E-473A-84F3-8BBEAAAF1405}"/>
              </a:ext>
            </a:extLst>
          </p:cNvPr>
          <p:cNvSpPr txBox="1"/>
          <p:nvPr/>
        </p:nvSpPr>
        <p:spPr>
          <a:xfrm>
            <a:off x="8510787" y="3577583"/>
            <a:ext cx="23964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large bowel scan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starts with sweeping back and forth in the transverse direction for an overview of the pathology while </a:t>
            </a:r>
            <a:r>
              <a:rPr kumimoji="0" lang="en-US" sz="1400" b="0" i="0" u="sng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tracing the path of the 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7E2E7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sigmoid colon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3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5E8032-C75B-4952-BBE5-57AE86310C43}"/>
              </a:ext>
            </a:extLst>
          </p:cNvPr>
          <p:cNvSpPr txBox="1"/>
          <p:nvPr/>
        </p:nvSpPr>
        <p:spPr>
          <a:xfrm>
            <a:off x="10989461" y="2952688"/>
            <a:ext cx="25381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small bowel scan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starts by returning the probe to the </a:t>
            </a: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right iliac fossa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identifying the </a:t>
            </a:r>
            <a:r>
              <a:rPr lang="en-US" sz="1400" b="1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terminal ileum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3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1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07CE77-0CB5-46AF-84EC-987A279A89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650" y="2305607"/>
            <a:ext cx="897231" cy="8972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B92486B-E0D7-469F-A050-DB8296C9E97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7028" y="3138730"/>
            <a:ext cx="877706" cy="877706"/>
          </a:xfrm>
          <a:prstGeom prst="rect">
            <a:avLst/>
          </a:prstGeom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D516F10A-61B1-475A-A375-7A529AC17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91" y="3864314"/>
            <a:ext cx="917332" cy="9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Colon ">
            <a:extLst>
              <a:ext uri="{FF2B5EF4-FFF2-40B4-BE49-F238E27FC236}">
                <a16:creationId xmlns:a16="http://schemas.microsoft.com/office/drawing/2014/main" id="{CC2C44C0-F45B-49BD-84C9-6C700B1D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97" y="1783461"/>
            <a:ext cx="719411" cy="7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4E8B8660-9DDD-9063-0092-5DE4214CA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66124" y="1064630"/>
            <a:ext cx="914400" cy="914400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F75C17D-94D5-731A-EA51-2A7DC271699E}"/>
              </a:ext>
            </a:extLst>
          </p:cNvPr>
          <p:cNvSpPr txBox="1">
            <a:spLocks/>
          </p:cNvSpPr>
          <p:nvPr/>
        </p:nvSpPr>
        <p:spPr bwMode="auto">
          <a:xfrm>
            <a:off x="796334" y="7574423"/>
            <a:ext cx="100584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tabLst/>
              <a:defRPr sz="9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marL="641350" indent="-2809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–"/>
              <a:tabLst/>
              <a:defRPr sz="24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2pPr>
            <a:lvl3pPr marL="877824" indent="-24140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•"/>
              <a:defRPr sz="216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3pPr>
            <a:lvl4pPr marL="1316736" indent="-24140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–"/>
              <a:defRPr sz="1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4pPr>
            <a:lvl5pPr marL="1785557" indent="-229362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Char char="»"/>
              <a:defRPr sz="156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5pPr>
            <a:lvl6pPr marL="2131468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477111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822754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3168397" indent="-230429" algn="l" rtl="0" eaLnBrk="1" fontAlgn="base" hangingPunct="1">
              <a:spcBef>
                <a:spcPts val="455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204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defTabSz="914400"/>
            <a:r>
              <a:rPr lang="en-US" kern="0"/>
              <a:t>IUS: intestinal ultrasound</a:t>
            </a:r>
          </a:p>
          <a:p>
            <a:pPr defTabSz="914400"/>
            <a:r>
              <a:rPr lang="en-US" kern="0"/>
              <a:t>1. </a:t>
            </a:r>
            <a:r>
              <a:rPr lang="en-US" kern="0" err="1"/>
              <a:t>Nylund</a:t>
            </a:r>
            <a:r>
              <a:rPr lang="en-US" kern="0"/>
              <a:t>, K. (2017). </a:t>
            </a:r>
            <a:r>
              <a:rPr lang="en-US" i="1" kern="0" err="1"/>
              <a:t>Ultraschall</a:t>
            </a:r>
            <a:r>
              <a:rPr lang="en-US" i="1" kern="0"/>
              <a:t> in der </a:t>
            </a:r>
            <a:r>
              <a:rPr lang="en-US" i="1" kern="0" err="1"/>
              <a:t>Medizin</a:t>
            </a:r>
            <a:r>
              <a:rPr lang="en-US" i="1" kern="0"/>
              <a:t> </a:t>
            </a:r>
            <a:r>
              <a:rPr lang="en-US" kern="0"/>
              <a:t>(Stuttgart, Germany : 1980), 38(3), e1–e15. 2. Atkinson, N. (2017). </a:t>
            </a:r>
            <a:r>
              <a:rPr lang="en-US" i="1" kern="0"/>
              <a:t>World journal of gastroenterology</a:t>
            </a:r>
            <a:r>
              <a:rPr lang="en-US" kern="0"/>
              <a:t>, 23(38), 6931–6941.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943B06-F7E4-3E25-BA04-089BAFBAED90}"/>
              </a:ext>
            </a:extLst>
          </p:cNvPr>
          <p:cNvSpPr/>
          <p:nvPr/>
        </p:nvSpPr>
        <p:spPr>
          <a:xfrm>
            <a:off x="10164726" y="6350971"/>
            <a:ext cx="3280700" cy="42598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Click the bulb icon to know more</a:t>
            </a:r>
            <a:endParaRPr lang="en-IN" sz="12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51">
            <a:hlinkClick r:id="rId4" action="ppaction://hlinksldjump"/>
            <a:extLst>
              <a:ext uri="{FF2B5EF4-FFF2-40B4-BE49-F238E27FC236}">
                <a16:creationId xmlns:a16="http://schemas.microsoft.com/office/drawing/2014/main" id="{1AB514AE-2E10-0CEF-692C-34EBAD18E30C}"/>
              </a:ext>
            </a:extLst>
          </p:cNvPr>
          <p:cNvSpPr/>
          <p:nvPr/>
        </p:nvSpPr>
        <p:spPr>
          <a:xfrm rot="16200000" flipH="1">
            <a:off x="10276236" y="2831636"/>
            <a:ext cx="516111" cy="494583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Rounded Rectangle 51">
            <a:hlinkClick r:id="rId3" action="ppaction://hlinksldjump"/>
            <a:extLst>
              <a:ext uri="{FF2B5EF4-FFF2-40B4-BE49-F238E27FC236}">
                <a16:creationId xmlns:a16="http://schemas.microsoft.com/office/drawing/2014/main" id="{33368B71-53D1-D875-60F0-6CC8ED0461D9}"/>
              </a:ext>
            </a:extLst>
          </p:cNvPr>
          <p:cNvSpPr/>
          <p:nvPr/>
        </p:nvSpPr>
        <p:spPr>
          <a:xfrm rot="16200000" flipH="1">
            <a:off x="12705492" y="2151790"/>
            <a:ext cx="516111" cy="494583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7" name="Rounded Rectangle 51">
            <a:hlinkClick r:id="rId5" action="ppaction://hlinksldjump"/>
            <a:extLst>
              <a:ext uri="{FF2B5EF4-FFF2-40B4-BE49-F238E27FC236}">
                <a16:creationId xmlns:a16="http://schemas.microsoft.com/office/drawing/2014/main" id="{BAD3B178-59AA-8FD8-CB07-4F0CA627EA70}"/>
              </a:ext>
            </a:extLst>
          </p:cNvPr>
          <p:cNvSpPr/>
          <p:nvPr/>
        </p:nvSpPr>
        <p:spPr>
          <a:xfrm rot="16200000" flipH="1">
            <a:off x="9365972" y="5099228"/>
            <a:ext cx="331058" cy="371799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7E2E7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764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6C405-EFA1-4519-9B68-4C64124F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6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CA3B4-675A-4BFF-91D7-5CA300DB6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IUS: intestinal ultrasound</a:t>
            </a:r>
          </a:p>
          <a:p>
            <a:r>
              <a:rPr lang="en-US"/>
              <a:t>1. </a:t>
            </a:r>
            <a:r>
              <a:rPr lang="en-US" err="1"/>
              <a:t>Nylund</a:t>
            </a:r>
            <a:r>
              <a:rPr lang="en-US"/>
              <a:t>, K. (2017). </a:t>
            </a:r>
            <a:r>
              <a:rPr lang="en-US" i="1" err="1"/>
              <a:t>Ultraschall</a:t>
            </a:r>
            <a:r>
              <a:rPr lang="en-US" i="1"/>
              <a:t> in der </a:t>
            </a:r>
            <a:r>
              <a:rPr lang="en-US" i="1" err="1"/>
              <a:t>Medizin</a:t>
            </a:r>
            <a:r>
              <a:rPr lang="en-US" i="1"/>
              <a:t> </a:t>
            </a:r>
            <a:r>
              <a:rPr lang="en-US"/>
              <a:t>(Stuttgart, Germany : 1980), 38(3), e1–e15. </a:t>
            </a:r>
          </a:p>
        </p:txBody>
      </p:sp>
      <p:grpSp>
        <p:nvGrpSpPr>
          <p:cNvPr id="41" name="Google Shape;6976;p206">
            <a:extLst>
              <a:ext uri="{FF2B5EF4-FFF2-40B4-BE49-F238E27FC236}">
                <a16:creationId xmlns:a16="http://schemas.microsoft.com/office/drawing/2014/main" id="{0045F1F0-650F-44A1-8B1D-A5EDCAE332E3}"/>
              </a:ext>
            </a:extLst>
          </p:cNvPr>
          <p:cNvGrpSpPr/>
          <p:nvPr/>
        </p:nvGrpSpPr>
        <p:grpSpPr>
          <a:xfrm>
            <a:off x="8090845" y="2499313"/>
            <a:ext cx="2822901" cy="906131"/>
            <a:chOff x="4376130" y="2033661"/>
            <a:chExt cx="2121410" cy="646429"/>
          </a:xfrm>
          <a:solidFill>
            <a:srgbClr val="7E2E78"/>
          </a:solidFill>
        </p:grpSpPr>
        <p:sp>
          <p:nvSpPr>
            <p:cNvPr id="42" name="Google Shape;6977;p206">
              <a:extLst>
                <a:ext uri="{FF2B5EF4-FFF2-40B4-BE49-F238E27FC236}">
                  <a16:creationId xmlns:a16="http://schemas.microsoft.com/office/drawing/2014/main" id="{A3F673A1-0469-4189-86FD-76E236C7C417}"/>
                </a:ext>
              </a:extLst>
            </p:cNvPr>
            <p:cNvSpPr/>
            <p:nvPr/>
          </p:nvSpPr>
          <p:spPr>
            <a:xfrm rot="5400000">
              <a:off x="6070512" y="2253063"/>
              <a:ext cx="640080" cy="213975"/>
            </a:xfrm>
            <a:prstGeom prst="flowChartInputOutpu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73021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grpSp>
          <p:nvGrpSpPr>
            <p:cNvPr id="43" name="Google Shape;6978;p206">
              <a:extLst>
                <a:ext uri="{FF2B5EF4-FFF2-40B4-BE49-F238E27FC236}">
                  <a16:creationId xmlns:a16="http://schemas.microsoft.com/office/drawing/2014/main" id="{EE539780-E126-4882-8C30-C038873DAE6D}"/>
                </a:ext>
              </a:extLst>
            </p:cNvPr>
            <p:cNvGrpSpPr/>
            <p:nvPr/>
          </p:nvGrpSpPr>
          <p:grpSpPr>
            <a:xfrm>
              <a:off x="4376130" y="2033661"/>
              <a:ext cx="2121410" cy="640166"/>
              <a:chOff x="4366605" y="1584650"/>
              <a:chExt cx="2121410" cy="640166"/>
            </a:xfrm>
            <a:grpFill/>
          </p:grpSpPr>
          <p:sp>
            <p:nvSpPr>
              <p:cNvPr id="44" name="Google Shape;6979;p206">
                <a:extLst>
                  <a:ext uri="{FF2B5EF4-FFF2-40B4-BE49-F238E27FC236}">
                    <a16:creationId xmlns:a16="http://schemas.microsoft.com/office/drawing/2014/main" id="{26932E2B-1C24-4FCB-8FD0-A89CE2FAB098}"/>
                  </a:ext>
                </a:extLst>
              </p:cNvPr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rPr>
                  <a:t>STEP 4</a:t>
                </a: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45" name="Google Shape;6980;p206">
                <a:extLst>
                  <a:ext uri="{FF2B5EF4-FFF2-40B4-BE49-F238E27FC236}">
                    <a16:creationId xmlns:a16="http://schemas.microsoft.com/office/drawing/2014/main" id="{AE0EF535-82EC-409A-A8D5-B0A6EBE8F58A}"/>
                  </a:ext>
                </a:extLst>
              </p:cNvPr>
              <p:cNvSpPr/>
              <p:nvPr/>
            </p:nvSpPr>
            <p:spPr>
              <a:xfrm rot="5400000">
                <a:off x="4153552" y="1797703"/>
                <a:ext cx="640080" cy="213975"/>
              </a:xfrm>
              <a:prstGeom prst="flowChartInputOutpu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73021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C551C5F-FA6E-473A-84F3-8BBEAAAF1405}"/>
              </a:ext>
            </a:extLst>
          </p:cNvPr>
          <p:cNvSpPr txBox="1"/>
          <p:nvPr/>
        </p:nvSpPr>
        <p:spPr>
          <a:xfrm>
            <a:off x="7897011" y="3577583"/>
            <a:ext cx="3615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large bowel scan starts with sweeping back and forth in the transverse direction for an overview of the pathology while tracing the path of the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3" action="ppaction://hlinksldjump"/>
              </a:rPr>
              <a:t>sigmoid colon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(shown </a:t>
            </a:r>
            <a:r>
              <a:rPr lang="en-US" sz="180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blue circle in the image on left)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図 1">
            <a:extLst>
              <a:ext uri="{FF2B5EF4-FFF2-40B4-BE49-F238E27FC236}">
                <a16:creationId xmlns:a16="http://schemas.microsoft.com/office/drawing/2014/main" id="{EE7FB551-724A-D6A4-42A2-F616E60970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1011" r="10739" b="5880"/>
          <a:stretch/>
        </p:blipFill>
        <p:spPr bwMode="auto">
          <a:xfrm>
            <a:off x="1715510" y="1349828"/>
            <a:ext cx="4998219" cy="5534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BF935F-102E-F3EE-BCD1-30D7DAA46CAB}"/>
              </a:ext>
            </a:extLst>
          </p:cNvPr>
          <p:cNvCxnSpPr>
            <a:cxnSpLocks/>
          </p:cNvCxnSpPr>
          <p:nvPr/>
        </p:nvCxnSpPr>
        <p:spPr>
          <a:xfrm>
            <a:off x="4334887" y="6052457"/>
            <a:ext cx="0" cy="542363"/>
          </a:xfrm>
          <a:prstGeom prst="line">
            <a:avLst/>
          </a:prstGeom>
          <a:noFill/>
          <a:ln w="101600" cap="flat" cmpd="sng" algn="ctr">
            <a:solidFill>
              <a:srgbClr val="FF647F"/>
            </a:solidFill>
            <a:prstDash val="sysDash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87981-99FF-2E92-B1B0-6D8A4C44D674}"/>
              </a:ext>
            </a:extLst>
          </p:cNvPr>
          <p:cNvCxnSpPr>
            <a:cxnSpLocks/>
          </p:cNvCxnSpPr>
          <p:nvPr/>
        </p:nvCxnSpPr>
        <p:spPr>
          <a:xfrm>
            <a:off x="5680993" y="2036268"/>
            <a:ext cx="304800" cy="3460377"/>
          </a:xfrm>
          <a:prstGeom prst="line">
            <a:avLst/>
          </a:prstGeom>
          <a:noFill/>
          <a:ln w="190500" cap="flat" cmpd="sng" algn="ctr">
            <a:solidFill>
              <a:srgbClr val="FF647F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9AA757-AA23-1D04-266A-0BA5910DC5DA}"/>
              </a:ext>
            </a:extLst>
          </p:cNvPr>
          <p:cNvCxnSpPr>
            <a:cxnSpLocks/>
          </p:cNvCxnSpPr>
          <p:nvPr/>
        </p:nvCxnSpPr>
        <p:spPr>
          <a:xfrm flipH="1">
            <a:off x="2543345" y="2036268"/>
            <a:ext cx="466344" cy="3600450"/>
          </a:xfrm>
          <a:prstGeom prst="line">
            <a:avLst/>
          </a:prstGeom>
          <a:noFill/>
          <a:ln w="190500" cap="flat" cmpd="sng" algn="ctr">
            <a:solidFill>
              <a:srgbClr val="FF647F"/>
            </a:solidFill>
            <a:prstDash val="solid"/>
            <a:miter lim="800000"/>
          </a:ln>
          <a:effectLst/>
        </p:spPr>
      </p:cxnSp>
      <p:sp>
        <p:nvSpPr>
          <p:cNvPr id="16" name="Arc 15">
            <a:extLst>
              <a:ext uri="{FF2B5EF4-FFF2-40B4-BE49-F238E27FC236}">
                <a16:creationId xmlns:a16="http://schemas.microsoft.com/office/drawing/2014/main" id="{45DF3999-7D1B-DEA7-0B14-4E36B78A413A}"/>
              </a:ext>
            </a:extLst>
          </p:cNvPr>
          <p:cNvSpPr/>
          <p:nvPr/>
        </p:nvSpPr>
        <p:spPr>
          <a:xfrm rot="10800000">
            <a:off x="3009511" y="889907"/>
            <a:ext cx="2680442" cy="2508997"/>
          </a:xfrm>
          <a:custGeom>
            <a:avLst/>
            <a:gdLst>
              <a:gd name="connsiteX0" fmla="*/ 515 w 2680442"/>
              <a:gd name="connsiteY0" fmla="*/ 1289260 h 2508997"/>
              <a:gd name="connsiteX1" fmla="*/ 683406 w 2680442"/>
              <a:gd name="connsiteY1" fmla="*/ 160980 h 2508997"/>
              <a:gd name="connsiteX2" fmla="*/ 1967546 w 2680442"/>
              <a:gd name="connsiteY2" fmla="*/ 145912 h 2508997"/>
              <a:gd name="connsiteX3" fmla="*/ 2680442 w 2680442"/>
              <a:gd name="connsiteY3" fmla="*/ 1254498 h 2508997"/>
              <a:gd name="connsiteX4" fmla="*/ 2260506 w 2680442"/>
              <a:gd name="connsiteY4" fmla="*/ 1254498 h 2508997"/>
              <a:gd name="connsiteX5" fmla="*/ 1786961 w 2680442"/>
              <a:gd name="connsiteY5" fmla="*/ 1254499 h 2508997"/>
              <a:gd name="connsiteX6" fmla="*/ 1340221 w 2680442"/>
              <a:gd name="connsiteY6" fmla="*/ 1254499 h 2508997"/>
              <a:gd name="connsiteX7" fmla="*/ 866858 w 2680442"/>
              <a:gd name="connsiteY7" fmla="*/ 1266781 h 2508997"/>
              <a:gd name="connsiteX8" fmla="*/ 447084 w 2680442"/>
              <a:gd name="connsiteY8" fmla="*/ 1277673 h 2508997"/>
              <a:gd name="connsiteX9" fmla="*/ 515 w 2680442"/>
              <a:gd name="connsiteY9" fmla="*/ 1289260 h 2508997"/>
              <a:gd name="connsiteX0" fmla="*/ 515 w 2680442"/>
              <a:gd name="connsiteY0" fmla="*/ 1289260 h 2508997"/>
              <a:gd name="connsiteX1" fmla="*/ 683406 w 2680442"/>
              <a:gd name="connsiteY1" fmla="*/ 160980 h 2508997"/>
              <a:gd name="connsiteX2" fmla="*/ 1967546 w 2680442"/>
              <a:gd name="connsiteY2" fmla="*/ 145912 h 2508997"/>
              <a:gd name="connsiteX3" fmla="*/ 2680442 w 2680442"/>
              <a:gd name="connsiteY3" fmla="*/ 1254498 h 250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0442" h="2508997" stroke="0" extrusionOk="0">
                <a:moveTo>
                  <a:pt x="515" y="1289260"/>
                </a:moveTo>
                <a:cubicBezTo>
                  <a:pt x="-44976" y="804110"/>
                  <a:pt x="203312" y="406642"/>
                  <a:pt x="683406" y="160980"/>
                </a:cubicBezTo>
                <a:cubicBezTo>
                  <a:pt x="1149412" y="-33746"/>
                  <a:pt x="1519586" y="-52424"/>
                  <a:pt x="1967546" y="145912"/>
                </a:cubicBezTo>
                <a:cubicBezTo>
                  <a:pt x="2345856" y="422248"/>
                  <a:pt x="2662003" y="891835"/>
                  <a:pt x="2680442" y="1254498"/>
                </a:cubicBezTo>
                <a:cubicBezTo>
                  <a:pt x="2489113" y="1304758"/>
                  <a:pt x="2427407" y="1220006"/>
                  <a:pt x="2260506" y="1254498"/>
                </a:cubicBezTo>
                <a:cubicBezTo>
                  <a:pt x="2093605" y="1288990"/>
                  <a:pt x="1996818" y="1230265"/>
                  <a:pt x="1786961" y="1254499"/>
                </a:cubicBezTo>
                <a:cubicBezTo>
                  <a:pt x="1577104" y="1278733"/>
                  <a:pt x="1431941" y="1203726"/>
                  <a:pt x="1340221" y="1254499"/>
                </a:cubicBezTo>
                <a:cubicBezTo>
                  <a:pt x="1206486" y="1312255"/>
                  <a:pt x="979666" y="1220092"/>
                  <a:pt x="866858" y="1266781"/>
                </a:cubicBezTo>
                <a:cubicBezTo>
                  <a:pt x="754050" y="1313470"/>
                  <a:pt x="620525" y="1247167"/>
                  <a:pt x="447084" y="1277673"/>
                </a:cubicBezTo>
                <a:cubicBezTo>
                  <a:pt x="273643" y="1308179"/>
                  <a:pt x="130180" y="1250269"/>
                  <a:pt x="515" y="1289260"/>
                </a:cubicBezTo>
                <a:close/>
              </a:path>
              <a:path w="2680442" h="2508997" fill="none" extrusionOk="0">
                <a:moveTo>
                  <a:pt x="515" y="1289260"/>
                </a:moveTo>
                <a:cubicBezTo>
                  <a:pt x="64342" y="887140"/>
                  <a:pt x="322404" y="497535"/>
                  <a:pt x="683406" y="160980"/>
                </a:cubicBezTo>
                <a:cubicBezTo>
                  <a:pt x="1083800" y="-17596"/>
                  <a:pt x="1624147" y="37823"/>
                  <a:pt x="1967546" y="145912"/>
                </a:cubicBezTo>
                <a:cubicBezTo>
                  <a:pt x="2470655" y="442392"/>
                  <a:pt x="2705573" y="767911"/>
                  <a:pt x="2680442" y="1254498"/>
                </a:cubicBezTo>
              </a:path>
            </a:pathLst>
          </a:custGeom>
          <a:noFill/>
          <a:ln w="152400" cap="flat" cmpd="sng" algn="ctr">
            <a:solidFill>
              <a:srgbClr val="FF647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0710821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5DCB6507-85AF-0825-C021-A7F6BC510018}"/>
              </a:ext>
            </a:extLst>
          </p:cNvPr>
          <p:cNvSpPr/>
          <p:nvPr/>
        </p:nvSpPr>
        <p:spPr>
          <a:xfrm rot="20724056">
            <a:off x="4280269" y="5621143"/>
            <a:ext cx="1728126" cy="184282"/>
          </a:xfrm>
          <a:custGeom>
            <a:avLst/>
            <a:gdLst>
              <a:gd name="connsiteX0" fmla="*/ 0 w 1728126"/>
              <a:gd name="connsiteY0" fmla="*/ 184282 h 184282"/>
              <a:gd name="connsiteX1" fmla="*/ 345624 w 1728126"/>
              <a:gd name="connsiteY1" fmla="*/ 200 h 184282"/>
              <a:gd name="connsiteX2" fmla="*/ 1222031 w 1728126"/>
              <a:gd name="connsiteY2" fmla="*/ 147465 h 184282"/>
              <a:gd name="connsiteX3" fmla="*/ 1728126 w 1728126"/>
              <a:gd name="connsiteY3" fmla="*/ 103286 h 18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8126" h="184282" extrusionOk="0">
                <a:moveTo>
                  <a:pt x="0" y="184282"/>
                </a:moveTo>
                <a:cubicBezTo>
                  <a:pt x="65013" y="91631"/>
                  <a:pt x="121099" y="14163"/>
                  <a:pt x="345624" y="200"/>
                </a:cubicBezTo>
                <a:cubicBezTo>
                  <a:pt x="555887" y="-4549"/>
                  <a:pt x="962266" y="131217"/>
                  <a:pt x="1222031" y="147465"/>
                </a:cubicBezTo>
                <a:cubicBezTo>
                  <a:pt x="1443551" y="173335"/>
                  <a:pt x="1589270" y="139586"/>
                  <a:pt x="1728126" y="103286"/>
                </a:cubicBezTo>
              </a:path>
            </a:pathLst>
          </a:custGeom>
          <a:noFill/>
          <a:ln w="190500" cap="flat" cmpd="sng" algn="ctr">
            <a:solidFill>
              <a:srgbClr val="FF647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10118"/>
                      <a:gd name="connsiteY0" fmla="*/ 448724 h 448724"/>
                      <a:gd name="connsiteX1" fmla="*/ 502023 w 2510118"/>
                      <a:gd name="connsiteY1" fmla="*/ 489 h 448724"/>
                      <a:gd name="connsiteX2" fmla="*/ 1775012 w 2510118"/>
                      <a:gd name="connsiteY2" fmla="*/ 359077 h 448724"/>
                      <a:gd name="connsiteX3" fmla="*/ 2510118 w 2510118"/>
                      <a:gd name="connsiteY3" fmla="*/ 251501 h 448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0118" h="448724">
                        <a:moveTo>
                          <a:pt x="0" y="448724"/>
                        </a:moveTo>
                        <a:cubicBezTo>
                          <a:pt x="103094" y="232077"/>
                          <a:pt x="206188" y="15430"/>
                          <a:pt x="502023" y="489"/>
                        </a:cubicBezTo>
                        <a:cubicBezTo>
                          <a:pt x="797858" y="-14452"/>
                          <a:pt x="1440330" y="317242"/>
                          <a:pt x="1775012" y="359077"/>
                        </a:cubicBezTo>
                        <a:cubicBezTo>
                          <a:pt x="2109695" y="400912"/>
                          <a:pt x="2309906" y="326206"/>
                          <a:pt x="2510118" y="251501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Up Arrow 11">
            <a:extLst>
              <a:ext uri="{FF2B5EF4-FFF2-40B4-BE49-F238E27FC236}">
                <a16:creationId xmlns:a16="http://schemas.microsoft.com/office/drawing/2014/main" id="{6CC565D9-24D3-F5C8-DD61-A29A97331300}"/>
              </a:ext>
            </a:extLst>
          </p:cNvPr>
          <p:cNvSpPr/>
          <p:nvPr/>
        </p:nvSpPr>
        <p:spPr>
          <a:xfrm rot="4029057">
            <a:off x="4719029" y="4609265"/>
            <a:ext cx="729669" cy="1318045"/>
          </a:xfrm>
          <a:prstGeom prst="upArrow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p Arrow 12">
            <a:extLst>
              <a:ext uri="{FF2B5EF4-FFF2-40B4-BE49-F238E27FC236}">
                <a16:creationId xmlns:a16="http://schemas.microsoft.com/office/drawing/2014/main" id="{ADE0E9E6-8B26-AABB-5444-4D4293FC7122}"/>
              </a:ext>
            </a:extLst>
          </p:cNvPr>
          <p:cNvSpPr/>
          <p:nvPr/>
        </p:nvSpPr>
        <p:spPr>
          <a:xfrm>
            <a:off x="6003722" y="3064185"/>
            <a:ext cx="729669" cy="1318045"/>
          </a:xfrm>
          <a:prstGeom prst="upArrow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Up Arrow 13">
            <a:extLst>
              <a:ext uri="{FF2B5EF4-FFF2-40B4-BE49-F238E27FC236}">
                <a16:creationId xmlns:a16="http://schemas.microsoft.com/office/drawing/2014/main" id="{25B79020-7656-BCFF-DEEE-DB12B47B5E42}"/>
              </a:ext>
            </a:extLst>
          </p:cNvPr>
          <p:cNvSpPr/>
          <p:nvPr/>
        </p:nvSpPr>
        <p:spPr>
          <a:xfrm rot="16200000">
            <a:off x="3919833" y="2090135"/>
            <a:ext cx="729669" cy="1318045"/>
          </a:xfrm>
          <a:prstGeom prst="upArrow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Up Arrow 14">
            <a:extLst>
              <a:ext uri="{FF2B5EF4-FFF2-40B4-BE49-F238E27FC236}">
                <a16:creationId xmlns:a16="http://schemas.microsoft.com/office/drawing/2014/main" id="{BD89231A-FECA-4D87-88BC-A84825F36936}"/>
              </a:ext>
            </a:extLst>
          </p:cNvPr>
          <p:cNvSpPr/>
          <p:nvPr/>
        </p:nvSpPr>
        <p:spPr>
          <a:xfrm rot="11009455">
            <a:off x="1974629" y="3177470"/>
            <a:ext cx="729669" cy="1318045"/>
          </a:xfrm>
          <a:prstGeom prst="upArrow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532439B-7542-5079-EABA-18A81C2FA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71811" y="6806970"/>
            <a:ext cx="6316593" cy="4492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Photo kindly provided by A/Prof. Jun Miyoshi, </a:t>
            </a:r>
            <a:r>
              <a:rPr lang="en-US" altLang="ko-KR" sz="900" err="1">
                <a:latin typeface="Verdana" panose="020B0604030504040204" pitchFamily="34" charset="0"/>
                <a:ea typeface="Verdana" panose="020B0604030504040204" pitchFamily="34" charset="0"/>
              </a:rPr>
              <a:t>Kyorin</a:t>
            </a: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University School of Medicine, Japan</a:t>
            </a:r>
          </a:p>
          <a:p>
            <a:pPr marL="0" indent="0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vi-V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E29A8-3647-467C-B1D7-6245B250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Steps for IUS examination – examining large bowel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ACB691B-87C2-E76A-9A3D-7F1B0943CB6E}"/>
              </a:ext>
            </a:extLst>
          </p:cNvPr>
          <p:cNvSpPr/>
          <p:nvPr/>
        </p:nvSpPr>
        <p:spPr>
          <a:xfrm rot="2796912">
            <a:off x="4086634" y="4377381"/>
            <a:ext cx="1976926" cy="1691042"/>
          </a:xfrm>
          <a:prstGeom prst="ellipse">
            <a:avLst/>
          </a:prstGeom>
          <a:solidFill>
            <a:srgbClr val="008EC4">
              <a:alpha val="20000"/>
            </a:srgbClr>
          </a:solidFill>
          <a:ln>
            <a:solidFill>
              <a:srgbClr val="008E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2" descr="Colon ">
            <a:extLst>
              <a:ext uri="{FF2B5EF4-FFF2-40B4-BE49-F238E27FC236}">
                <a16:creationId xmlns:a16="http://schemas.microsoft.com/office/drawing/2014/main" id="{2DE317A5-FB84-FAA2-8DA7-C4F1A281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97" y="1783461"/>
            <a:ext cx="719411" cy="7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C30F2C-8CF7-3504-3065-989EE97EC810}"/>
              </a:ext>
            </a:extLst>
          </p:cNvPr>
          <p:cNvGrpSpPr/>
          <p:nvPr/>
        </p:nvGrpSpPr>
        <p:grpSpPr>
          <a:xfrm>
            <a:off x="13495489" y="247032"/>
            <a:ext cx="970485" cy="344633"/>
            <a:chOff x="10325634" y="551352"/>
            <a:chExt cx="970485" cy="344633"/>
          </a:xfrm>
        </p:grpSpPr>
        <p:sp>
          <p:nvSpPr>
            <p:cNvPr id="6" name="Google Shape;3228;p123">
              <a:hlinkClick r:id="rId6" action="ppaction://hlinksldjump"/>
              <a:extLst>
                <a:ext uri="{FF2B5EF4-FFF2-40B4-BE49-F238E27FC236}">
                  <a16:creationId xmlns:a16="http://schemas.microsoft.com/office/drawing/2014/main" id="{A204B5BD-A3CC-F92F-226E-EAA07D0954DA}"/>
                </a:ext>
              </a:extLst>
            </p:cNvPr>
            <p:cNvSpPr/>
            <p:nvPr/>
          </p:nvSpPr>
          <p:spPr>
            <a:xfrm>
              <a:off x="10325634" y="551352"/>
              <a:ext cx="970485" cy="34463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BACK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9" name="Google Shape;3132;p121">
              <a:hlinkClick r:id="rId3" action="ppaction://hlinksldjump"/>
              <a:extLst>
                <a:ext uri="{FF2B5EF4-FFF2-40B4-BE49-F238E27FC236}">
                  <a16:creationId xmlns:a16="http://schemas.microsoft.com/office/drawing/2014/main" id="{E4D1D5DE-3843-894B-D5C7-C37213C20E42}"/>
                </a:ext>
              </a:extLst>
            </p:cNvPr>
            <p:cNvSpPr/>
            <p:nvPr/>
          </p:nvSpPr>
          <p:spPr>
            <a:xfrm>
              <a:off x="10404622" y="605658"/>
              <a:ext cx="349250" cy="205808"/>
            </a:xfrm>
            <a:custGeom>
              <a:avLst/>
              <a:gdLst/>
              <a:ahLst/>
              <a:cxnLst/>
              <a:rect l="l" t="t" r="r" b="b"/>
              <a:pathLst>
                <a:path w="78" h="46" extrusionOk="0">
                  <a:moveTo>
                    <a:pt x="51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4"/>
                    <a:pt x="11" y="43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0" y="19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2" y="45"/>
                    <a:pt x="51" y="46"/>
                    <a:pt x="51" y="46"/>
                  </a:cubicBezTo>
                  <a:close/>
                  <a:moveTo>
                    <a:pt x="77" y="30"/>
                  </a:moveTo>
                  <a:cubicBezTo>
                    <a:pt x="64" y="45"/>
                    <a:pt x="64" y="45"/>
                    <a:pt x="64" y="45"/>
                  </a:cubicBezTo>
                  <a:cubicBezTo>
                    <a:pt x="64" y="46"/>
                    <a:pt x="63" y="46"/>
                    <a:pt x="62" y="46"/>
                  </a:cubicBezTo>
                  <a:cubicBezTo>
                    <a:pt x="61" y="46"/>
                    <a:pt x="61" y="46"/>
                    <a:pt x="60" y="45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29"/>
                    <a:pt x="47" y="29"/>
                    <a:pt x="47" y="28"/>
                  </a:cubicBezTo>
                  <a:cubicBezTo>
                    <a:pt x="47" y="27"/>
                    <a:pt x="48" y="25"/>
                    <a:pt x="49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7" y="1"/>
                    <a:pt x="67" y="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8" y="27"/>
                    <a:pt x="78" y="28"/>
                  </a:cubicBezTo>
                  <a:cubicBezTo>
                    <a:pt x="78" y="29"/>
                    <a:pt x="77" y="29"/>
                    <a:pt x="7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E8B97F-1EEB-6FC3-D3EF-330903865223}"/>
              </a:ext>
            </a:extLst>
          </p:cNvPr>
          <p:cNvSpPr/>
          <p:nvPr/>
        </p:nvSpPr>
        <p:spPr>
          <a:xfrm>
            <a:off x="11466576" y="5853153"/>
            <a:ext cx="2142514" cy="42598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Click the bulb icon to know more</a:t>
            </a:r>
            <a:endParaRPr lang="en-IN" sz="12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1">
            <a:hlinkClick r:id="rId3" action="ppaction://hlinksldjump"/>
            <a:extLst>
              <a:ext uri="{FF2B5EF4-FFF2-40B4-BE49-F238E27FC236}">
                <a16:creationId xmlns:a16="http://schemas.microsoft.com/office/drawing/2014/main" id="{225D10E0-27A0-21F3-3E54-F2ABF9BE6729}"/>
              </a:ext>
            </a:extLst>
          </p:cNvPr>
          <p:cNvSpPr/>
          <p:nvPr/>
        </p:nvSpPr>
        <p:spPr>
          <a:xfrm rot="16200000" flipH="1">
            <a:off x="10649385" y="4966068"/>
            <a:ext cx="331058" cy="371799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7E2E7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850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6C405-EFA1-4519-9B68-4C64124F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6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CA3B4-675A-4BFF-91D7-5CA300DB6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IUS: intestinal ultrasound</a:t>
            </a:r>
          </a:p>
          <a:p>
            <a:r>
              <a:rPr lang="en-US"/>
              <a:t>1. </a:t>
            </a:r>
            <a:r>
              <a:rPr lang="en-US" err="1"/>
              <a:t>Nylund</a:t>
            </a:r>
            <a:r>
              <a:rPr lang="en-US"/>
              <a:t>, K. (2017). </a:t>
            </a:r>
            <a:r>
              <a:rPr lang="en-US" i="1" err="1"/>
              <a:t>Ultraschall</a:t>
            </a:r>
            <a:r>
              <a:rPr lang="en-US" i="1"/>
              <a:t> in der </a:t>
            </a:r>
            <a:r>
              <a:rPr lang="en-US" i="1" err="1"/>
              <a:t>Medizin</a:t>
            </a:r>
            <a:r>
              <a:rPr lang="en-US" i="1"/>
              <a:t> </a:t>
            </a:r>
            <a:r>
              <a:rPr lang="en-US"/>
              <a:t>(Stuttgart, Germany : 1980), 38(3), e1–e15. 2. Atkinson, N. (2017). </a:t>
            </a:r>
            <a:r>
              <a:rPr lang="en-US" i="1"/>
              <a:t>World journal of gastroenterology</a:t>
            </a:r>
            <a:r>
              <a:rPr lang="en-US"/>
              <a:t>, 23(38), 6931–6941.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E29A8-3647-467C-B1D7-6245B250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Identifying sigmoid colon as the first step for examining large bowel on IUS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F41F-5536-36DA-A75C-7EBC7056D1B5}"/>
              </a:ext>
            </a:extLst>
          </p:cNvPr>
          <p:cNvSpPr txBox="1"/>
          <p:nvPr/>
        </p:nvSpPr>
        <p:spPr>
          <a:xfrm>
            <a:off x="7678328" y="5328069"/>
            <a:ext cx="6460959" cy="1692771"/>
          </a:xfrm>
          <a:prstGeom prst="rect">
            <a:avLst/>
          </a:prstGeom>
          <a:noFill/>
          <a:ln w="38100">
            <a:solidFill>
              <a:srgbClr val="7E2E78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NZ" sz="1600" b="1" u="sng" strike="noStrike" baseline="0">
                <a:latin typeface="Verdana" panose="020B0604030504040204" pitchFamily="34" charset="0"/>
              </a:rPr>
              <a:t>Sigmoid </a:t>
            </a:r>
            <a:r>
              <a:rPr lang="en-US" sz="1600" b="1" u="sng" strike="noStrike" baseline="0">
                <a:latin typeface="Verdana" panose="020B0604030504040204" pitchFamily="34" charset="0"/>
              </a:rPr>
              <a:t>colon can be </a:t>
            </a:r>
            <a:r>
              <a:rPr lang="en-US" sz="1600" b="1" u="sng" strike="noStrike" baseline="0" err="1">
                <a:latin typeface="Verdana" panose="020B0604030504040204" pitchFamily="34" charset="0"/>
              </a:rPr>
              <a:t>i</a:t>
            </a:r>
            <a:r>
              <a:rPr lang="en-NZ" sz="1600" b="1" u="sng" strike="noStrike" baseline="0" err="1">
                <a:latin typeface="Verdana" panose="020B0604030504040204" pitchFamily="34" charset="0"/>
              </a:rPr>
              <a:t>dentified</a:t>
            </a:r>
            <a:r>
              <a:rPr lang="en-NZ" sz="1600" b="1" u="sng" strike="noStrike" baseline="0">
                <a:latin typeface="Verdana" panose="020B0604030504040204" pitchFamily="34" charset="0"/>
              </a:rPr>
              <a:t> </a:t>
            </a:r>
            <a:r>
              <a:rPr lang="en-US" sz="1600" b="1" u="sng" strike="noStrike" baseline="0">
                <a:latin typeface="Verdana" panose="020B0604030504040204" pitchFamily="34" charset="0"/>
              </a:rPr>
              <a:t>as the first loop of the bowel </a:t>
            </a:r>
            <a:r>
              <a:rPr lang="en-US" sz="1600" b="1" u="none" strike="noStrike" baseline="0">
                <a:latin typeface="Verdana" panose="020B0604030504040204" pitchFamily="34" charset="0"/>
              </a:rPr>
              <a:t>crossing the </a:t>
            </a:r>
            <a:r>
              <a:rPr lang="en-US" sz="1600" b="1" u="sng" strike="noStrike" baseline="0">
                <a:latin typeface="Verdana" panose="020B0604030504040204" pitchFamily="34" charset="0"/>
              </a:rPr>
              <a:t>left iliac blood vessels</a:t>
            </a:r>
            <a:r>
              <a:rPr lang="en-US" sz="1600" b="0" u="none" strike="noStrike" baseline="0">
                <a:latin typeface="Verdana" panose="020B0604030504040204" pitchFamily="34" charset="0"/>
              </a:rPr>
              <a:t>, which is then followed up to the descending colon.</a:t>
            </a:r>
            <a:r>
              <a:rPr lang="en-US" sz="1600" b="0" u="none" strike="noStrike" baseline="30000">
                <a:latin typeface="Verdana" panose="020B0604030504040204" pitchFamily="34" charset="0"/>
              </a:rPr>
              <a:t>2</a:t>
            </a:r>
          </a:p>
          <a:p>
            <a:pPr algn="l"/>
            <a:r>
              <a:rPr lang="en-US" sz="1600" b="1" u="none" strike="noStrike" baseline="0">
                <a:latin typeface="Verdana" panose="020B0604030504040204" pitchFamily="34" charset="0"/>
              </a:rPr>
              <a:t>The </a:t>
            </a:r>
            <a:r>
              <a:rPr lang="en-US" sz="1600" b="1" u="sng" strike="noStrike" baseline="0">
                <a:latin typeface="Verdana" panose="020B0604030504040204" pitchFamily="34" charset="0"/>
              </a:rPr>
              <a:t>iliopsoas muscle </a:t>
            </a:r>
            <a:r>
              <a:rPr lang="en-US" sz="1600" u="none" strike="noStrike" baseline="0">
                <a:latin typeface="Verdana" panose="020B0604030504040204" pitchFamily="34" charset="0"/>
              </a:rPr>
              <a:t>can be used as </a:t>
            </a:r>
            <a:r>
              <a:rPr lang="en-US" sz="1600" b="1" u="none" strike="noStrike" baseline="0">
                <a:latin typeface="Verdana" panose="020B0604030504040204" pitchFamily="34" charset="0"/>
              </a:rPr>
              <a:t>a landmark </a:t>
            </a:r>
            <a:r>
              <a:rPr lang="en-US" sz="1600" u="none" strike="noStrike" baseline="0">
                <a:latin typeface="Verdana" panose="020B0604030504040204" pitchFamily="34" charset="0"/>
              </a:rPr>
              <a:t>for the identification of </a:t>
            </a:r>
            <a:r>
              <a:rPr lang="en-US" sz="1600" b="1" u="none" strike="noStrike" baseline="0">
                <a:latin typeface="Verdana" panose="020B0604030504040204" pitchFamily="34" charset="0"/>
              </a:rPr>
              <a:t>sigmoid colonic segments </a:t>
            </a:r>
            <a:r>
              <a:rPr lang="en-US" sz="1600" b="0" u="none" strike="noStrike" baseline="0">
                <a:latin typeface="Verdana" panose="020B0604030504040204" pitchFamily="34" charset="0"/>
              </a:rPr>
              <a:t>in the </a:t>
            </a:r>
            <a:r>
              <a:rPr lang="en-US" sz="1600" b="0" u="sng" strike="noStrike" baseline="0">
                <a:latin typeface="Verdana" panose="020B0604030504040204" pitchFamily="34" charset="0"/>
              </a:rPr>
              <a:t>left </a:t>
            </a:r>
            <a:r>
              <a:rPr lang="en-NZ" sz="1600" b="0" u="sng" strike="noStrike" baseline="0">
                <a:latin typeface="Verdana" panose="020B0604030504040204" pitchFamily="34" charset="0"/>
              </a:rPr>
              <a:t>iliac fossae.</a:t>
            </a:r>
            <a:r>
              <a:rPr lang="en-NZ" sz="1600" b="0" u="none" strike="noStrike" baseline="30000">
                <a:latin typeface="Verdana" panose="020B0604030504040204" pitchFamily="34" charset="0"/>
              </a:rPr>
              <a:t>2</a:t>
            </a:r>
            <a:endParaRPr lang="en-NZ" sz="2800" baseline="30000"/>
          </a:p>
        </p:txBody>
      </p:sp>
      <p:pic>
        <p:nvPicPr>
          <p:cNvPr id="9" name="図 5">
            <a:extLst>
              <a:ext uri="{FF2B5EF4-FFF2-40B4-BE49-F238E27FC236}">
                <a16:creationId xmlns:a16="http://schemas.microsoft.com/office/drawing/2014/main" id="{1F2D75B4-BBC0-1DD7-3ADF-C3EF2557C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920" y="1874334"/>
            <a:ext cx="6538233" cy="5155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5CE120-75B9-7EEA-966B-588DB8CFD809}"/>
              </a:ext>
            </a:extLst>
          </p:cNvPr>
          <p:cNvSpPr txBox="1"/>
          <p:nvPr/>
        </p:nvSpPr>
        <p:spPr>
          <a:xfrm>
            <a:off x="2254637" y="3049280"/>
            <a:ext cx="1148423" cy="707886"/>
          </a:xfrm>
          <a:prstGeom prst="rect">
            <a:avLst/>
          </a:prstGeom>
          <a:solidFill>
            <a:srgbClr val="C28AD8"/>
          </a:solidFill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534A42"/>
                </a:solidFill>
                <a:latin typeface="Avenir"/>
                <a:ea typeface="+mn-ea"/>
                <a:cs typeface="+mn-cs"/>
                <a:sym typeface="Wingdings" pitchFamily="2" charset="2"/>
              </a:rPr>
              <a:t>S</a:t>
            </a:r>
            <a:r>
              <a:rPr lang="en-US" sz="2000" b="1">
                <a:solidFill>
                  <a:srgbClr val="534A42"/>
                </a:solidFill>
                <a:latin typeface="Avenir"/>
                <a:ea typeface="+mn-ea"/>
                <a:cs typeface="+mn-cs"/>
              </a:rPr>
              <a:t>igmoid colon</a:t>
            </a:r>
            <a:endParaRPr lang="en-JP" sz="20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AE06E8-3281-A838-8573-B9CC17A5C690}"/>
              </a:ext>
            </a:extLst>
          </p:cNvPr>
          <p:cNvSpPr txBox="1"/>
          <p:nvPr/>
        </p:nvSpPr>
        <p:spPr>
          <a:xfrm>
            <a:off x="4806604" y="5215308"/>
            <a:ext cx="1319518" cy="70788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>
                <a:solidFill>
                  <a:srgbClr val="534A42"/>
                </a:solidFill>
                <a:latin typeface="Avenir"/>
                <a:ea typeface="+mn-ea"/>
                <a:cs typeface="+mn-cs"/>
              </a:rPr>
              <a:t>I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534A42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liopsoas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4A42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 muscle</a:t>
            </a:r>
            <a:endParaRPr kumimoji="0" lang="en-JP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E0EE06-FB90-E1F0-2564-1944FB913056}"/>
              </a:ext>
            </a:extLst>
          </p:cNvPr>
          <p:cNvSpPr txBox="1"/>
          <p:nvPr/>
        </p:nvSpPr>
        <p:spPr>
          <a:xfrm>
            <a:off x="1233185" y="5738528"/>
            <a:ext cx="1507696" cy="707886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534A42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Iliac Artery &amp; Vein</a:t>
            </a:r>
            <a:endParaRPr kumimoji="0" lang="en-JP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532439B-7542-5079-EABA-18A81C2FA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547" y="7120477"/>
            <a:ext cx="6316593" cy="4492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Photo kindly provided by A/Prof. Jun Miyoshi, </a:t>
            </a:r>
            <a:r>
              <a:rPr lang="en-US" altLang="ko-KR" sz="900" err="1">
                <a:latin typeface="Verdana" panose="020B0604030504040204" pitchFamily="34" charset="0"/>
                <a:ea typeface="Verdana" panose="020B0604030504040204" pitchFamily="34" charset="0"/>
              </a:rPr>
              <a:t>Kyorin</a:t>
            </a: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University School of Medicine, Japan</a:t>
            </a:r>
          </a:p>
          <a:p>
            <a:pPr marL="0" indent="0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vi-VN"/>
          </a:p>
        </p:txBody>
      </p:sp>
      <p:pic>
        <p:nvPicPr>
          <p:cNvPr id="13" name="図 1">
            <a:extLst>
              <a:ext uri="{FF2B5EF4-FFF2-40B4-BE49-F238E27FC236}">
                <a16:creationId xmlns:a16="http://schemas.microsoft.com/office/drawing/2014/main" id="{0BD56650-417C-361B-2A70-24693C5C1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1011" r="10739" b="5880"/>
          <a:stretch/>
        </p:blipFill>
        <p:spPr bwMode="auto">
          <a:xfrm>
            <a:off x="9463323" y="2094324"/>
            <a:ext cx="2660607" cy="2946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0B2859-52AE-CB22-4ED1-0068E530FA7A}"/>
              </a:ext>
            </a:extLst>
          </p:cNvPr>
          <p:cNvCxnSpPr>
            <a:cxnSpLocks/>
          </p:cNvCxnSpPr>
          <p:nvPr/>
        </p:nvCxnSpPr>
        <p:spPr>
          <a:xfrm flipV="1">
            <a:off x="10877006" y="4384763"/>
            <a:ext cx="745500" cy="228855"/>
          </a:xfrm>
          <a:prstGeom prst="line">
            <a:avLst/>
          </a:prstGeom>
          <a:noFill/>
          <a:ln w="1270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B10187E-A595-F91B-F9A8-168A068230D5}"/>
              </a:ext>
            </a:extLst>
          </p:cNvPr>
          <p:cNvGrpSpPr/>
          <p:nvPr/>
        </p:nvGrpSpPr>
        <p:grpSpPr>
          <a:xfrm>
            <a:off x="13495489" y="247032"/>
            <a:ext cx="970485" cy="344633"/>
            <a:chOff x="10325634" y="551352"/>
            <a:chExt cx="970485" cy="344633"/>
          </a:xfrm>
        </p:grpSpPr>
        <p:sp>
          <p:nvSpPr>
            <p:cNvPr id="8" name="Google Shape;3228;p123">
              <a:hlinkClick r:id="rId5" action="ppaction://hlinksldjump"/>
              <a:extLst>
                <a:ext uri="{FF2B5EF4-FFF2-40B4-BE49-F238E27FC236}">
                  <a16:creationId xmlns:a16="http://schemas.microsoft.com/office/drawing/2014/main" id="{E4EFC8E3-22B1-E270-2277-E4673A4F03B3}"/>
                </a:ext>
              </a:extLst>
            </p:cNvPr>
            <p:cNvSpPr/>
            <p:nvPr/>
          </p:nvSpPr>
          <p:spPr>
            <a:xfrm>
              <a:off x="10325634" y="551352"/>
              <a:ext cx="970485" cy="34463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BACK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14" name="Google Shape;3132;p121">
              <a:hlinkClick r:id="rId5" action="ppaction://hlinksldjump"/>
              <a:extLst>
                <a:ext uri="{FF2B5EF4-FFF2-40B4-BE49-F238E27FC236}">
                  <a16:creationId xmlns:a16="http://schemas.microsoft.com/office/drawing/2014/main" id="{8117B920-9AC6-49E1-3E38-D73868668A36}"/>
                </a:ext>
              </a:extLst>
            </p:cNvPr>
            <p:cNvSpPr/>
            <p:nvPr/>
          </p:nvSpPr>
          <p:spPr>
            <a:xfrm>
              <a:off x="10404622" y="605658"/>
              <a:ext cx="349250" cy="205808"/>
            </a:xfrm>
            <a:custGeom>
              <a:avLst/>
              <a:gdLst/>
              <a:ahLst/>
              <a:cxnLst/>
              <a:rect l="l" t="t" r="r" b="b"/>
              <a:pathLst>
                <a:path w="78" h="46" extrusionOk="0">
                  <a:moveTo>
                    <a:pt x="51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4"/>
                    <a:pt x="11" y="43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0" y="19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2" y="45"/>
                    <a:pt x="51" y="46"/>
                    <a:pt x="51" y="46"/>
                  </a:cubicBezTo>
                  <a:close/>
                  <a:moveTo>
                    <a:pt x="77" y="30"/>
                  </a:moveTo>
                  <a:cubicBezTo>
                    <a:pt x="64" y="45"/>
                    <a:pt x="64" y="45"/>
                    <a:pt x="64" y="45"/>
                  </a:cubicBezTo>
                  <a:cubicBezTo>
                    <a:pt x="64" y="46"/>
                    <a:pt x="63" y="46"/>
                    <a:pt x="62" y="46"/>
                  </a:cubicBezTo>
                  <a:cubicBezTo>
                    <a:pt x="61" y="46"/>
                    <a:pt x="61" y="46"/>
                    <a:pt x="60" y="45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29"/>
                    <a:pt x="47" y="29"/>
                    <a:pt x="47" y="28"/>
                  </a:cubicBezTo>
                  <a:cubicBezTo>
                    <a:pt x="47" y="27"/>
                    <a:pt x="48" y="25"/>
                    <a:pt x="49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7" y="1"/>
                    <a:pt x="67" y="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8" y="27"/>
                    <a:pt x="78" y="28"/>
                  </a:cubicBezTo>
                  <a:cubicBezTo>
                    <a:pt x="78" y="29"/>
                    <a:pt x="77" y="29"/>
                    <a:pt x="7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15" name="Google Shape;515;p33">
            <a:hlinkClick r:id="rId6" action="ppaction://hlinksldjump"/>
            <a:extLst>
              <a:ext uri="{FF2B5EF4-FFF2-40B4-BE49-F238E27FC236}">
                <a16:creationId xmlns:a16="http://schemas.microsoft.com/office/drawing/2014/main" id="{E29CD7E5-04EA-0DD3-34F1-3C462A25E2C3}"/>
              </a:ext>
            </a:extLst>
          </p:cNvPr>
          <p:cNvSpPr/>
          <p:nvPr/>
        </p:nvSpPr>
        <p:spPr>
          <a:xfrm rot="527924">
            <a:off x="5694121" y="6225580"/>
            <a:ext cx="864000" cy="720000"/>
          </a:xfrm>
          <a:custGeom>
            <a:avLst/>
            <a:gdLst/>
            <a:ahLst/>
            <a:cxnLst/>
            <a:rect l="l" t="t" r="r" b="b"/>
            <a:pathLst>
              <a:path w="16946" h="14124" extrusionOk="0">
                <a:moveTo>
                  <a:pt x="9197" y="1"/>
                </a:moveTo>
                <a:cubicBezTo>
                  <a:pt x="8815" y="1"/>
                  <a:pt x="8428" y="32"/>
                  <a:pt x="8040" y="97"/>
                </a:cubicBezTo>
                <a:cubicBezTo>
                  <a:pt x="1835" y="1164"/>
                  <a:pt x="0" y="9170"/>
                  <a:pt x="5137" y="12806"/>
                </a:cubicBezTo>
                <a:cubicBezTo>
                  <a:pt x="6424" y="13717"/>
                  <a:pt x="7824" y="14123"/>
                  <a:pt x="9183" y="14123"/>
                </a:cubicBezTo>
                <a:cubicBezTo>
                  <a:pt x="13248" y="14123"/>
                  <a:pt x="16945" y="10485"/>
                  <a:pt x="16145" y="5834"/>
                </a:cubicBezTo>
                <a:cubicBezTo>
                  <a:pt x="15546" y="2420"/>
                  <a:pt x="12554" y="1"/>
                  <a:pt x="9197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16;p33">
            <a:hlinkClick r:id="rId6" action="ppaction://hlinksldjump"/>
            <a:extLst>
              <a:ext uri="{FF2B5EF4-FFF2-40B4-BE49-F238E27FC236}">
                <a16:creationId xmlns:a16="http://schemas.microsoft.com/office/drawing/2014/main" id="{DF385F17-E282-70AA-79D3-582342817323}"/>
              </a:ext>
            </a:extLst>
          </p:cNvPr>
          <p:cNvSpPr/>
          <p:nvPr/>
        </p:nvSpPr>
        <p:spPr>
          <a:xfrm rot="527924">
            <a:off x="5926258" y="6480784"/>
            <a:ext cx="399727" cy="299287"/>
          </a:xfrm>
          <a:custGeom>
            <a:avLst/>
            <a:gdLst/>
            <a:ahLst/>
            <a:cxnLst/>
            <a:rect l="l" t="t" r="r" b="b"/>
            <a:pathLst>
              <a:path w="7840" h="5871" extrusionOk="0">
                <a:moveTo>
                  <a:pt x="0" y="0"/>
                </a:moveTo>
                <a:lnTo>
                  <a:pt x="1001" y="5871"/>
                </a:lnTo>
                <a:lnTo>
                  <a:pt x="7839" y="16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69C74D2F-7AC5-A636-A895-A44472C2E7F3}"/>
              </a:ext>
            </a:extLst>
          </p:cNvPr>
          <p:cNvSpPr/>
          <p:nvPr/>
        </p:nvSpPr>
        <p:spPr>
          <a:xfrm>
            <a:off x="3342450" y="6404706"/>
            <a:ext cx="2546286" cy="30251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107000"/>
              </a:lnSpc>
              <a:spcBef>
                <a:spcPts val="2160"/>
              </a:spcBef>
              <a:spcAft>
                <a:spcPts val="800"/>
              </a:spcAft>
              <a:buClr>
                <a:srgbClr val="212121"/>
              </a:buClr>
              <a:buSzPct val="100000"/>
            </a:pPr>
            <a:r>
              <a:rPr lang="en-US" sz="1400" b="1" ker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Click to play the Video</a:t>
            </a:r>
          </a:p>
        </p:txBody>
      </p:sp>
    </p:spTree>
    <p:extLst>
      <p:ext uri="{BB962C8B-B14F-4D97-AF65-F5344CB8AC3E}">
        <p14:creationId xmlns:p14="http://schemas.microsoft.com/office/powerpoint/2010/main" val="190044986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39A86369-C537-1C1E-A287-5407477BB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29" y="436543"/>
            <a:ext cx="13005706" cy="66748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E05384-4AD7-094E-8A03-A3161320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6974" y="5466328"/>
            <a:ext cx="3413760" cy="438150"/>
          </a:xfrm>
        </p:spPr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918FD7-9621-0DDC-BE91-D14C5C421FDA}"/>
              </a:ext>
            </a:extLst>
          </p:cNvPr>
          <p:cNvGrpSpPr/>
          <p:nvPr/>
        </p:nvGrpSpPr>
        <p:grpSpPr>
          <a:xfrm>
            <a:off x="13495489" y="91910"/>
            <a:ext cx="970485" cy="344633"/>
            <a:chOff x="10325634" y="551352"/>
            <a:chExt cx="970485" cy="344633"/>
          </a:xfrm>
        </p:grpSpPr>
        <p:sp>
          <p:nvSpPr>
            <p:cNvPr id="7" name="Google Shape;3228;p123">
              <a:hlinkClick r:id="rId5" action="ppaction://hlinksldjump"/>
              <a:extLst>
                <a:ext uri="{FF2B5EF4-FFF2-40B4-BE49-F238E27FC236}">
                  <a16:creationId xmlns:a16="http://schemas.microsoft.com/office/drawing/2014/main" id="{B7D03B32-4099-7F30-554C-D4B16C4FED48}"/>
                </a:ext>
              </a:extLst>
            </p:cNvPr>
            <p:cNvSpPr/>
            <p:nvPr/>
          </p:nvSpPr>
          <p:spPr>
            <a:xfrm>
              <a:off x="10325634" y="551352"/>
              <a:ext cx="970485" cy="34463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BACK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8" name="Google Shape;3132;p1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45F5655-DFEB-48C1-09A5-E3F5BF51D2DC}"/>
                </a:ext>
              </a:extLst>
            </p:cNvPr>
            <p:cNvSpPr/>
            <p:nvPr/>
          </p:nvSpPr>
          <p:spPr>
            <a:xfrm>
              <a:off x="10404622" y="605658"/>
              <a:ext cx="349250" cy="205808"/>
            </a:xfrm>
            <a:custGeom>
              <a:avLst/>
              <a:gdLst/>
              <a:ahLst/>
              <a:cxnLst/>
              <a:rect l="l" t="t" r="r" b="b"/>
              <a:pathLst>
                <a:path w="78" h="46" extrusionOk="0">
                  <a:moveTo>
                    <a:pt x="51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4"/>
                    <a:pt x="11" y="43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0" y="19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2" y="45"/>
                    <a:pt x="51" y="46"/>
                    <a:pt x="51" y="46"/>
                  </a:cubicBezTo>
                  <a:close/>
                  <a:moveTo>
                    <a:pt x="77" y="30"/>
                  </a:moveTo>
                  <a:cubicBezTo>
                    <a:pt x="64" y="45"/>
                    <a:pt x="64" y="45"/>
                    <a:pt x="64" y="45"/>
                  </a:cubicBezTo>
                  <a:cubicBezTo>
                    <a:pt x="64" y="46"/>
                    <a:pt x="63" y="46"/>
                    <a:pt x="62" y="46"/>
                  </a:cubicBezTo>
                  <a:cubicBezTo>
                    <a:pt x="61" y="46"/>
                    <a:pt x="61" y="46"/>
                    <a:pt x="60" y="45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29"/>
                    <a:pt x="47" y="29"/>
                    <a:pt x="47" y="28"/>
                  </a:cubicBezTo>
                  <a:cubicBezTo>
                    <a:pt x="47" y="27"/>
                    <a:pt x="48" y="25"/>
                    <a:pt x="49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7" y="1"/>
                    <a:pt x="67" y="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8" y="27"/>
                    <a:pt x="78" y="28"/>
                  </a:cubicBezTo>
                  <a:cubicBezTo>
                    <a:pt x="78" y="29"/>
                    <a:pt x="77" y="29"/>
                    <a:pt x="7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60911AB-D6A2-BEC1-82D4-F8057859CCC1}"/>
              </a:ext>
            </a:extLst>
          </p:cNvPr>
          <p:cNvSpPr txBox="1">
            <a:spLocks/>
          </p:cNvSpPr>
          <p:nvPr/>
        </p:nvSpPr>
        <p:spPr>
          <a:xfrm>
            <a:off x="0" y="29606"/>
            <a:ext cx="7290682" cy="1314562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212121"/>
                </a:solidFill>
                <a:latin typeface="Verdana" charset="0"/>
                <a:ea typeface="Verdana" charset="0"/>
                <a:cs typeface="Verdana" charset="0"/>
                <a:sym typeface="Arial" pitchFamily="-65" charset="0"/>
              </a:defRPr>
            </a:lvl1pPr>
            <a:lvl2pPr algn="l" rtl="0" eaLnBrk="1" fontAlgn="base" hangingPunct="1">
              <a:lnSpc>
                <a:spcPts val="4032"/>
              </a:lnSpc>
              <a:spcBef>
                <a:spcPct val="0"/>
              </a:spcBef>
              <a:spcAft>
                <a:spcPct val="0"/>
              </a:spcAft>
              <a:defRPr sz="3840">
                <a:solidFill>
                  <a:schemeClr val="tx2"/>
                </a:solidFill>
                <a:latin typeface="Georgia" pitchFamily="-111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1" fontAlgn="base" hangingPunct="1">
              <a:lnSpc>
                <a:spcPts val="4032"/>
              </a:lnSpc>
              <a:spcBef>
                <a:spcPct val="0"/>
              </a:spcBef>
              <a:spcAft>
                <a:spcPct val="0"/>
              </a:spcAft>
              <a:defRPr sz="3840">
                <a:solidFill>
                  <a:schemeClr val="tx2"/>
                </a:solidFill>
                <a:latin typeface="Georgia" pitchFamily="-111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1" fontAlgn="base" hangingPunct="1">
              <a:lnSpc>
                <a:spcPts val="4032"/>
              </a:lnSpc>
              <a:spcBef>
                <a:spcPct val="0"/>
              </a:spcBef>
              <a:spcAft>
                <a:spcPct val="0"/>
              </a:spcAft>
              <a:defRPr sz="3840">
                <a:solidFill>
                  <a:schemeClr val="tx2"/>
                </a:solidFill>
                <a:latin typeface="Georgia" pitchFamily="-111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1" fontAlgn="base" hangingPunct="1">
              <a:lnSpc>
                <a:spcPts val="4032"/>
              </a:lnSpc>
              <a:spcBef>
                <a:spcPct val="0"/>
              </a:spcBef>
              <a:spcAft>
                <a:spcPct val="0"/>
              </a:spcAft>
              <a:defRPr sz="3840">
                <a:solidFill>
                  <a:schemeClr val="tx2"/>
                </a:solidFill>
                <a:latin typeface="Georgia" pitchFamily="-111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345643" algn="l" rtl="0" eaLnBrk="1" fontAlgn="base" hangingPunct="1">
              <a:spcBef>
                <a:spcPct val="0"/>
              </a:spcBef>
              <a:spcAft>
                <a:spcPct val="0"/>
              </a:spcAft>
              <a:defRPr sz="3120" b="1">
                <a:solidFill>
                  <a:srgbClr val="F30617"/>
                </a:solidFill>
                <a:latin typeface="Arial" pitchFamily="-110" charset="0"/>
                <a:ea typeface="ヒラギノ角ゴ ProN W6" pitchFamily="-110" charset="-128"/>
                <a:cs typeface="ヒラギノ角ゴ ProN W6" pitchFamily="-110" charset="-128"/>
                <a:sym typeface="Arial" pitchFamily="-110" charset="0"/>
              </a:defRPr>
            </a:lvl6pPr>
            <a:lvl7pPr marL="691286" algn="l" rtl="0" eaLnBrk="1" fontAlgn="base" hangingPunct="1">
              <a:spcBef>
                <a:spcPct val="0"/>
              </a:spcBef>
              <a:spcAft>
                <a:spcPct val="0"/>
              </a:spcAft>
              <a:defRPr sz="3120" b="1">
                <a:solidFill>
                  <a:srgbClr val="F30617"/>
                </a:solidFill>
                <a:latin typeface="Arial" pitchFamily="-110" charset="0"/>
                <a:ea typeface="ヒラギノ角ゴ ProN W6" pitchFamily="-110" charset="-128"/>
                <a:cs typeface="ヒラギノ角ゴ ProN W6" pitchFamily="-110" charset="-128"/>
                <a:sym typeface="Arial" pitchFamily="-110" charset="0"/>
              </a:defRPr>
            </a:lvl7pPr>
            <a:lvl8pPr marL="1036930" algn="l" rtl="0" eaLnBrk="1" fontAlgn="base" hangingPunct="1">
              <a:spcBef>
                <a:spcPct val="0"/>
              </a:spcBef>
              <a:spcAft>
                <a:spcPct val="0"/>
              </a:spcAft>
              <a:defRPr sz="3120" b="1">
                <a:solidFill>
                  <a:srgbClr val="F30617"/>
                </a:solidFill>
                <a:latin typeface="Arial" pitchFamily="-110" charset="0"/>
                <a:ea typeface="ヒラギノ角ゴ ProN W6" pitchFamily="-110" charset="-128"/>
                <a:cs typeface="ヒラギノ角ゴ ProN W6" pitchFamily="-110" charset="-128"/>
                <a:sym typeface="Arial" pitchFamily="-110" charset="0"/>
              </a:defRPr>
            </a:lvl8pPr>
            <a:lvl9pPr marL="1382573" algn="l" rtl="0" eaLnBrk="1" fontAlgn="base" hangingPunct="1">
              <a:spcBef>
                <a:spcPct val="0"/>
              </a:spcBef>
              <a:spcAft>
                <a:spcPct val="0"/>
              </a:spcAft>
              <a:defRPr sz="3120" b="1">
                <a:solidFill>
                  <a:srgbClr val="F30617"/>
                </a:solidFill>
                <a:latin typeface="Arial" pitchFamily="-110" charset="0"/>
                <a:ea typeface="ヒラギノ角ゴ ProN W6" pitchFamily="-110" charset="-128"/>
                <a:cs typeface="ヒラギノ角ゴ ProN W6" pitchFamily="-110" charset="-128"/>
                <a:sym typeface="Arial" pitchFamily="-110" charset="0"/>
              </a:defRPr>
            </a:lvl9pPr>
          </a:lstStyle>
          <a:p>
            <a:pPr defTabSz="914400"/>
            <a:r>
              <a:rPr lang="en-US" sz="2000" kern="0">
                <a:solidFill>
                  <a:schemeClr val="bg1"/>
                </a:solidFill>
              </a:rPr>
              <a:t>VIDEO</a:t>
            </a:r>
          </a:p>
          <a:p>
            <a:pPr defTabSz="914400"/>
            <a:r>
              <a:rPr lang="en-US" sz="1800" kern="0">
                <a:solidFill>
                  <a:schemeClr val="bg1"/>
                </a:solidFill>
              </a:rPr>
              <a:t>Using a high-frequency transducer to trace the path of the </a:t>
            </a:r>
            <a:r>
              <a:rPr lang="en-US" sz="2000" u="sng" kern="0">
                <a:solidFill>
                  <a:schemeClr val="bg1"/>
                </a:solidFill>
              </a:rPr>
              <a:t>sigmoid colon</a:t>
            </a:r>
            <a:r>
              <a:rPr lang="en-US" sz="1800" kern="0">
                <a:solidFill>
                  <a:schemeClr val="bg1"/>
                </a:solidFill>
              </a:rPr>
              <a:t> and measuring bowel wall thickness for various segments of the large bowel (in a healthy individual)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60D90-9F5B-7340-B497-60F174A8447A}"/>
              </a:ext>
            </a:extLst>
          </p:cNvPr>
          <p:cNvSpPr txBox="1"/>
          <p:nvPr/>
        </p:nvSpPr>
        <p:spPr>
          <a:xfrm>
            <a:off x="5582437" y="6875198"/>
            <a:ext cx="8341290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12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Video kindly provided by </a:t>
            </a:r>
            <a:r>
              <a:rPr lang="en-NZ" sz="112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Dr.</a:t>
            </a:r>
            <a:r>
              <a:rPr lang="en-NZ" sz="112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NZ" sz="112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Shintaro</a:t>
            </a:r>
            <a:r>
              <a:rPr lang="en-NZ" sz="112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Sagami, </a:t>
            </a:r>
            <a:r>
              <a:rPr lang="en-JP" sz="112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Kitasato University Kitasato Institute Hospital</a:t>
            </a:r>
            <a:r>
              <a:rPr lang="en-NZ" sz="112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Japan</a:t>
            </a:r>
            <a:endParaRPr lang="en-JP" sz="112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E29A8-3647-467C-B1D7-6245B250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Steps for IUS examination – examining small bowel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6C405-EFA1-4519-9B68-4C64124FD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7302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73021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6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BCA3B4-675A-4BFF-91D7-5CA300DB62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313" y="7700700"/>
            <a:ext cx="9614761" cy="392983"/>
          </a:xfrm>
        </p:spPr>
        <p:txBody>
          <a:bodyPr/>
          <a:lstStyle/>
          <a:p>
            <a:r>
              <a:rPr lang="en-US"/>
              <a:t>IUS: intestinal ultrasound</a:t>
            </a:r>
          </a:p>
          <a:p>
            <a:r>
              <a:rPr lang="en-US"/>
              <a:t>1. </a:t>
            </a:r>
            <a:r>
              <a:rPr lang="en-US" err="1"/>
              <a:t>Dinh</a:t>
            </a:r>
            <a:r>
              <a:rPr lang="en-US"/>
              <a:t> V. Abdominal Ultrasound Made Easy: Step-By-Step Guide. Available at: </a:t>
            </a:r>
            <a:r>
              <a:rPr lang="en-US">
                <a:hlinkClick r:id="rId3"/>
              </a:rPr>
              <a:t>https://www.pocus101.com/abdominal-ultrasound-made-easy-step-by-step-guide/</a:t>
            </a:r>
            <a:r>
              <a:rPr lang="en-US"/>
              <a:t>. 2. </a:t>
            </a:r>
            <a:r>
              <a:rPr lang="en-US" err="1"/>
              <a:t>Nylund</a:t>
            </a:r>
            <a:r>
              <a:rPr lang="en-US"/>
              <a:t>, K. (2017). </a:t>
            </a:r>
            <a:r>
              <a:rPr lang="en-US" i="1" err="1"/>
              <a:t>Ultraschall</a:t>
            </a:r>
            <a:r>
              <a:rPr lang="en-US" i="1"/>
              <a:t> in der </a:t>
            </a:r>
            <a:r>
              <a:rPr lang="en-US" i="1" err="1"/>
              <a:t>Medizin</a:t>
            </a:r>
            <a:r>
              <a:rPr lang="en-US" i="1"/>
              <a:t> </a:t>
            </a:r>
            <a:r>
              <a:rPr lang="en-US"/>
              <a:t>(Stuttgart, Germany : 1980), 38(3), e1–e15. 3. Atkinson, N. (2017). </a:t>
            </a:r>
            <a:r>
              <a:rPr lang="en-US" i="1"/>
              <a:t>World journal of gastroenterology</a:t>
            </a:r>
            <a:r>
              <a:rPr lang="en-US"/>
              <a:t>, 23(38), 6931–6941 </a:t>
            </a:r>
          </a:p>
        </p:txBody>
      </p:sp>
      <p:grpSp>
        <p:nvGrpSpPr>
          <p:cNvPr id="38" name="Google Shape;6973;p206">
            <a:extLst>
              <a:ext uri="{FF2B5EF4-FFF2-40B4-BE49-F238E27FC236}">
                <a16:creationId xmlns:a16="http://schemas.microsoft.com/office/drawing/2014/main" id="{3232CFE6-2B9E-4075-A39E-16F5AA455A2F}"/>
              </a:ext>
            </a:extLst>
          </p:cNvPr>
          <p:cNvGrpSpPr/>
          <p:nvPr/>
        </p:nvGrpSpPr>
        <p:grpSpPr>
          <a:xfrm>
            <a:off x="10622523" y="1783461"/>
            <a:ext cx="2822903" cy="902694"/>
            <a:chOff x="6278686" y="1246786"/>
            <a:chExt cx="2121411" cy="643977"/>
          </a:xfrm>
          <a:solidFill>
            <a:srgbClr val="349941"/>
          </a:solidFill>
        </p:grpSpPr>
        <p:sp>
          <p:nvSpPr>
            <p:cNvPr id="39" name="Google Shape;6974;p206">
              <a:extLst>
                <a:ext uri="{FF2B5EF4-FFF2-40B4-BE49-F238E27FC236}">
                  <a16:creationId xmlns:a16="http://schemas.microsoft.com/office/drawing/2014/main" id="{B30CD419-E06D-4521-826A-16B24DB9D474}"/>
                </a:ext>
              </a:extLst>
            </p:cNvPr>
            <p:cNvSpPr/>
            <p:nvPr/>
          </p:nvSpPr>
          <p:spPr>
            <a:xfrm rot="5400000">
              <a:off x="6065634" y="1459838"/>
              <a:ext cx="640080" cy="213975"/>
            </a:xfrm>
            <a:prstGeom prst="flowChartInputOutpu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73021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40" name="Google Shape;6975;p206">
              <a:extLst>
                <a:ext uri="{FF2B5EF4-FFF2-40B4-BE49-F238E27FC236}">
                  <a16:creationId xmlns:a16="http://schemas.microsoft.com/office/drawing/2014/main" id="{22BCC930-33D3-49C5-972C-D1328AED73BA}"/>
                </a:ext>
              </a:extLst>
            </p:cNvPr>
            <p:cNvSpPr/>
            <p:nvPr/>
          </p:nvSpPr>
          <p:spPr>
            <a:xfrm>
              <a:off x="6492662" y="1377539"/>
              <a:ext cx="1907435" cy="513224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73021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rPr>
                <a:t>STEP 5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B5E8032-C75B-4952-BBE5-57AE86310C43}"/>
              </a:ext>
            </a:extLst>
          </p:cNvPr>
          <p:cNvSpPr txBox="1"/>
          <p:nvPr/>
        </p:nvSpPr>
        <p:spPr>
          <a:xfrm>
            <a:off x="10989461" y="2952688"/>
            <a:ext cx="25381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small bowel scan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starts by returning the probe to the right iliac fossa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identifying the terminal ileum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lang="en-US" sz="1350" baseline="30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endParaRPr kumimoji="0" lang="en-US" sz="135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7F22-62A8-41A7-C484-DFBC581262B6}"/>
              </a:ext>
            </a:extLst>
          </p:cNvPr>
          <p:cNvSpPr txBox="1"/>
          <p:nvPr/>
        </p:nvSpPr>
        <p:spPr>
          <a:xfrm>
            <a:off x="6721954" y="4535585"/>
            <a:ext cx="7159508" cy="1877437"/>
          </a:xfrm>
          <a:prstGeom prst="rect">
            <a:avLst/>
          </a:prstGeom>
          <a:noFill/>
          <a:ln w="38100">
            <a:solidFill>
              <a:srgbClr val="34994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u="none" strike="noStrike" baseline="0">
                <a:latin typeface="Verdana" panose="020B0604030504040204" pitchFamily="34" charset="0"/>
              </a:rPr>
              <a:t>The iliopsoas muscle </a:t>
            </a:r>
            <a:r>
              <a:rPr lang="en-US" sz="1600" u="none" strike="noStrike" baseline="0">
                <a:latin typeface="Verdana" panose="020B0604030504040204" pitchFamily="34" charset="0"/>
              </a:rPr>
              <a:t>can be used as a </a:t>
            </a:r>
            <a:r>
              <a:rPr lang="en-US" sz="1600" b="1" u="none" strike="noStrike" baseline="0">
                <a:latin typeface="Verdana" panose="020B0604030504040204" pitchFamily="34" charset="0"/>
              </a:rPr>
              <a:t>landmark </a:t>
            </a:r>
            <a:r>
              <a:rPr lang="en-US" sz="1600" u="none" strike="noStrike" baseline="0">
                <a:latin typeface="Verdana" panose="020B0604030504040204" pitchFamily="34" charset="0"/>
              </a:rPr>
              <a:t>for the </a:t>
            </a:r>
            <a:r>
              <a:rPr lang="en-US" sz="1600" b="1" u="none" strike="noStrike" baseline="0">
                <a:latin typeface="Verdana" panose="020B0604030504040204" pitchFamily="34" charset="0"/>
              </a:rPr>
              <a:t>identification of the terminal ileum </a:t>
            </a:r>
            <a:r>
              <a:rPr lang="en-US" sz="1600" b="0" u="none" strike="noStrike" baseline="0">
                <a:latin typeface="Verdana" panose="020B0604030504040204" pitchFamily="34" charset="0"/>
              </a:rPr>
              <a:t>in the </a:t>
            </a:r>
            <a:r>
              <a:rPr lang="en-US" sz="1600" b="0" u="sng" strike="noStrike" baseline="0">
                <a:latin typeface="Verdana" panose="020B0604030504040204" pitchFamily="34" charset="0"/>
              </a:rPr>
              <a:t>right </a:t>
            </a:r>
            <a:r>
              <a:rPr lang="en-NZ" sz="1600" b="0" u="sng" strike="noStrike" baseline="0">
                <a:latin typeface="Verdana" panose="020B0604030504040204" pitchFamily="34" charset="0"/>
              </a:rPr>
              <a:t>iliac fossae</a:t>
            </a:r>
            <a:r>
              <a:rPr lang="en-NZ" sz="1600" b="0" u="none" strike="noStrike" baseline="0">
                <a:latin typeface="Verdana" panose="020B0604030504040204" pitchFamily="34" charset="0"/>
              </a:rPr>
              <a:t>.</a:t>
            </a:r>
            <a:r>
              <a:rPr lang="en-NZ" sz="1600" b="0" u="none" strike="noStrike" baseline="30000">
                <a:latin typeface="Verdana" panose="020B0604030504040204" pitchFamily="34" charset="0"/>
              </a:rPr>
              <a:t>3</a:t>
            </a:r>
          </a:p>
          <a:p>
            <a:pPr algn="l"/>
            <a:endParaRPr lang="en-NZ" sz="1600" baseline="30000">
              <a:latin typeface="Verdana" panose="020B0604030504040204" pitchFamily="34" charset="0"/>
            </a:endParaRPr>
          </a:p>
          <a:p>
            <a:pPr algn="ctr"/>
            <a:r>
              <a:rPr lang="en-US" sz="1600">
                <a:latin typeface="Verdana" panose="020B0604030504040204" pitchFamily="34" charset="0"/>
              </a:rPr>
              <a:t>Starting in the RLQ and using graded compression, abdominal quadrants are slowly scanned as depicted in the image on left.</a:t>
            </a:r>
            <a:r>
              <a:rPr lang="en-US" sz="1600" baseline="30000">
                <a:latin typeface="Verdana" panose="020B0604030504040204" pitchFamily="34" charset="0"/>
              </a:rPr>
              <a:t>1</a:t>
            </a:r>
            <a:endParaRPr lang="en-NZ" sz="1600" baseline="30000">
              <a:latin typeface="Verdana" panose="020B0604030504040204" pitchFamily="34" charset="0"/>
            </a:endParaRPr>
          </a:p>
          <a:p>
            <a:pPr algn="l"/>
            <a:endParaRPr lang="en-NZ" sz="2800" baseline="30000"/>
          </a:p>
        </p:txBody>
      </p:sp>
      <p:pic>
        <p:nvPicPr>
          <p:cNvPr id="8" name="図 1">
            <a:extLst>
              <a:ext uri="{FF2B5EF4-FFF2-40B4-BE49-F238E27FC236}">
                <a16:creationId xmlns:a16="http://schemas.microsoft.com/office/drawing/2014/main" id="{EAA3DB90-E859-A5F2-1F5E-044AF02125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11011" r="10739" b="5880"/>
          <a:stretch/>
        </p:blipFill>
        <p:spPr bwMode="auto">
          <a:xfrm>
            <a:off x="1569586" y="1942014"/>
            <a:ext cx="4998219" cy="5534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8FBA594-9732-D3FF-E12D-70FADC68ED7F}"/>
              </a:ext>
            </a:extLst>
          </p:cNvPr>
          <p:cNvSpPr/>
          <p:nvPr/>
        </p:nvSpPr>
        <p:spPr>
          <a:xfrm rot="1260923">
            <a:off x="2167560" y="4939218"/>
            <a:ext cx="2410556" cy="1562404"/>
          </a:xfrm>
          <a:prstGeom prst="ellipse">
            <a:avLst/>
          </a:prstGeom>
          <a:solidFill>
            <a:srgbClr val="7E2E78">
              <a:alpha val="20000"/>
            </a:srgbClr>
          </a:solidFill>
          <a:ln w="12700" cap="flat" cmpd="sng" algn="ctr">
            <a:solidFill>
              <a:srgbClr val="C46A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9E10F8-CC4E-855F-A3DA-B4629A66240A}"/>
              </a:ext>
            </a:extLst>
          </p:cNvPr>
          <p:cNvSpPr/>
          <p:nvPr/>
        </p:nvSpPr>
        <p:spPr>
          <a:xfrm rot="2796912">
            <a:off x="3903476" y="2633838"/>
            <a:ext cx="1976926" cy="1691042"/>
          </a:xfrm>
          <a:prstGeom prst="ellipse">
            <a:avLst/>
          </a:prstGeom>
          <a:solidFill>
            <a:srgbClr val="008EC4">
              <a:alpha val="20000"/>
            </a:srgbClr>
          </a:solidFill>
          <a:ln w="12700" cap="flat" cmpd="sng" algn="ctr">
            <a:solidFill>
              <a:srgbClr val="008E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Up Arrow 13">
            <a:extLst>
              <a:ext uri="{FF2B5EF4-FFF2-40B4-BE49-F238E27FC236}">
                <a16:creationId xmlns:a16="http://schemas.microsoft.com/office/drawing/2014/main" id="{BE27865B-A535-45A0-EEA2-B3840288552F}"/>
              </a:ext>
            </a:extLst>
          </p:cNvPr>
          <p:cNvSpPr/>
          <p:nvPr/>
        </p:nvSpPr>
        <p:spPr>
          <a:xfrm flipH="1">
            <a:off x="2660263" y="2809808"/>
            <a:ext cx="502023" cy="3203095"/>
          </a:xfrm>
          <a:prstGeom prst="upArrow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Up Arrow 14">
            <a:extLst>
              <a:ext uri="{FF2B5EF4-FFF2-40B4-BE49-F238E27FC236}">
                <a16:creationId xmlns:a16="http://schemas.microsoft.com/office/drawing/2014/main" id="{EFE1381E-197B-1268-831C-BB4D1C4AC7E5}"/>
              </a:ext>
            </a:extLst>
          </p:cNvPr>
          <p:cNvSpPr/>
          <p:nvPr/>
        </p:nvSpPr>
        <p:spPr>
          <a:xfrm rot="10800000" flipH="1">
            <a:off x="3294070" y="2809808"/>
            <a:ext cx="502023" cy="3203095"/>
          </a:xfrm>
          <a:prstGeom prst="upArrow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Up Arrow 15">
            <a:extLst>
              <a:ext uri="{FF2B5EF4-FFF2-40B4-BE49-F238E27FC236}">
                <a16:creationId xmlns:a16="http://schemas.microsoft.com/office/drawing/2014/main" id="{DFFE779E-2EC3-1D74-BA2B-89C3B62D157B}"/>
              </a:ext>
            </a:extLst>
          </p:cNvPr>
          <p:cNvSpPr/>
          <p:nvPr/>
        </p:nvSpPr>
        <p:spPr>
          <a:xfrm flipH="1">
            <a:off x="3927877" y="2809808"/>
            <a:ext cx="502023" cy="3203095"/>
          </a:xfrm>
          <a:prstGeom prst="upArrow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Up Arrow 16">
            <a:extLst>
              <a:ext uri="{FF2B5EF4-FFF2-40B4-BE49-F238E27FC236}">
                <a16:creationId xmlns:a16="http://schemas.microsoft.com/office/drawing/2014/main" id="{024B6C59-E097-9617-F190-9EFEEAAFE65D}"/>
              </a:ext>
            </a:extLst>
          </p:cNvPr>
          <p:cNvSpPr/>
          <p:nvPr/>
        </p:nvSpPr>
        <p:spPr>
          <a:xfrm rot="10800000" flipH="1">
            <a:off x="4561684" y="2809808"/>
            <a:ext cx="502023" cy="3203095"/>
          </a:xfrm>
          <a:prstGeom prst="upArrow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Up Arrow 17">
            <a:extLst>
              <a:ext uri="{FF2B5EF4-FFF2-40B4-BE49-F238E27FC236}">
                <a16:creationId xmlns:a16="http://schemas.microsoft.com/office/drawing/2014/main" id="{A5F6BB5C-25CC-D37E-FF74-2C5863A6862A}"/>
              </a:ext>
            </a:extLst>
          </p:cNvPr>
          <p:cNvSpPr/>
          <p:nvPr/>
        </p:nvSpPr>
        <p:spPr>
          <a:xfrm flipH="1">
            <a:off x="5195492" y="2809808"/>
            <a:ext cx="502023" cy="3203095"/>
          </a:xfrm>
          <a:prstGeom prst="upArrow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0BDC71-34FB-64EF-B116-0168F85130AE}"/>
              </a:ext>
            </a:extLst>
          </p:cNvPr>
          <p:cNvSpPr/>
          <p:nvPr/>
        </p:nvSpPr>
        <p:spPr>
          <a:xfrm>
            <a:off x="2911274" y="2796089"/>
            <a:ext cx="740993" cy="294508"/>
          </a:xfrm>
          <a:prstGeom prst="rect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1ECD46-8D9C-B8EE-DFE8-97F2B203F8D8}"/>
              </a:ext>
            </a:extLst>
          </p:cNvPr>
          <p:cNvSpPr/>
          <p:nvPr/>
        </p:nvSpPr>
        <p:spPr>
          <a:xfrm>
            <a:off x="3528805" y="5725457"/>
            <a:ext cx="740993" cy="294508"/>
          </a:xfrm>
          <a:prstGeom prst="rect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9E197E-8214-025C-7F0F-F617B712040A}"/>
              </a:ext>
            </a:extLst>
          </p:cNvPr>
          <p:cNvSpPr/>
          <p:nvPr/>
        </p:nvSpPr>
        <p:spPr>
          <a:xfrm>
            <a:off x="4191186" y="2804695"/>
            <a:ext cx="740993" cy="294508"/>
          </a:xfrm>
          <a:prstGeom prst="rect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4CEDB5F-13DC-4899-7D50-13C2AAF8C399}"/>
              </a:ext>
            </a:extLst>
          </p:cNvPr>
          <p:cNvSpPr/>
          <p:nvPr/>
        </p:nvSpPr>
        <p:spPr>
          <a:xfrm>
            <a:off x="4820391" y="5725457"/>
            <a:ext cx="740993" cy="294508"/>
          </a:xfrm>
          <a:prstGeom prst="rect">
            <a:avLst/>
          </a:prstGeom>
          <a:solidFill>
            <a:srgbClr val="34994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2A5C2F-0B27-6700-0B69-E9FDE91ACB54}"/>
              </a:ext>
            </a:extLst>
          </p:cNvPr>
          <p:cNvSpPr txBox="1"/>
          <p:nvPr/>
        </p:nvSpPr>
        <p:spPr>
          <a:xfrm>
            <a:off x="1312980" y="1760042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34994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IUS technique for examining the small intestine is known as “mowing the lawn” or “lawnmower technique”</a:t>
            </a:r>
            <a:r>
              <a:rPr lang="en-US" sz="1600" b="1" baseline="30000">
                <a:solidFill>
                  <a:srgbClr val="34994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r>
              <a:rPr lang="en-US" sz="1600" b="1">
                <a:solidFill>
                  <a:srgbClr val="34994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51413E34-4E5A-7969-7153-98F9A59662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1180" y="7207564"/>
            <a:ext cx="6316593" cy="44922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Photo kindly provided by A/Prof. Jun Miyoshi, </a:t>
            </a:r>
            <a:r>
              <a:rPr lang="en-US" altLang="ko-KR" sz="900" err="1">
                <a:latin typeface="Verdana" panose="020B0604030504040204" pitchFamily="34" charset="0"/>
                <a:ea typeface="Verdana" panose="020B0604030504040204" pitchFamily="34" charset="0"/>
              </a:rPr>
              <a:t>Kyorin</a:t>
            </a: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University School of Medicine, Japan</a:t>
            </a:r>
          </a:p>
          <a:p>
            <a:pPr marL="0" indent="0">
              <a:buNone/>
            </a:pPr>
            <a:r>
              <a:rPr lang="en-US" altLang="ko-KR" sz="9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vi-VN"/>
          </a:p>
        </p:txBody>
      </p:sp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0A1B3912-5403-DF07-774E-D516C849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66124" y="1064630"/>
            <a:ext cx="914400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D7ED7A-7BD5-0CF4-143D-5C23E682B4B8}"/>
              </a:ext>
            </a:extLst>
          </p:cNvPr>
          <p:cNvGrpSpPr/>
          <p:nvPr/>
        </p:nvGrpSpPr>
        <p:grpSpPr>
          <a:xfrm>
            <a:off x="13495489" y="247032"/>
            <a:ext cx="970485" cy="344633"/>
            <a:chOff x="10325634" y="551352"/>
            <a:chExt cx="970485" cy="344633"/>
          </a:xfrm>
        </p:grpSpPr>
        <p:sp>
          <p:nvSpPr>
            <p:cNvPr id="9" name="Google Shape;3228;p123">
              <a:hlinkClick r:id="rId7" action="ppaction://hlinksldjump"/>
              <a:extLst>
                <a:ext uri="{FF2B5EF4-FFF2-40B4-BE49-F238E27FC236}">
                  <a16:creationId xmlns:a16="http://schemas.microsoft.com/office/drawing/2014/main" id="{C922165A-E284-9233-4589-394464AB4CFC}"/>
                </a:ext>
              </a:extLst>
            </p:cNvPr>
            <p:cNvSpPr/>
            <p:nvPr/>
          </p:nvSpPr>
          <p:spPr>
            <a:xfrm>
              <a:off x="10325634" y="551352"/>
              <a:ext cx="970485" cy="344633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Roboto Condensed"/>
                  <a:cs typeface="Arial" panose="020B0604020202020204" pitchFamily="34" charset="0"/>
                  <a:sym typeface="Roboto Condensed"/>
                </a:rPr>
                <a:t>BACK</a:t>
              </a:r>
              <a:endParaRPr kumimoji="0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 Condensed"/>
                <a:cs typeface="Arial" panose="020B0604020202020204" pitchFamily="34" charset="0"/>
                <a:sym typeface="Roboto Condensed"/>
              </a:endParaRPr>
            </a:p>
          </p:txBody>
        </p:sp>
        <p:sp>
          <p:nvSpPr>
            <p:cNvPr id="10" name="Google Shape;3132;p121">
              <a:hlinkClick r:id="rId7" action="ppaction://hlinksldjump"/>
              <a:extLst>
                <a:ext uri="{FF2B5EF4-FFF2-40B4-BE49-F238E27FC236}">
                  <a16:creationId xmlns:a16="http://schemas.microsoft.com/office/drawing/2014/main" id="{8EB25236-4672-4B22-6A01-4E9B1671C865}"/>
                </a:ext>
              </a:extLst>
            </p:cNvPr>
            <p:cNvSpPr/>
            <p:nvPr/>
          </p:nvSpPr>
          <p:spPr>
            <a:xfrm>
              <a:off x="10404622" y="605658"/>
              <a:ext cx="349250" cy="205808"/>
            </a:xfrm>
            <a:custGeom>
              <a:avLst/>
              <a:gdLst/>
              <a:ahLst/>
              <a:cxnLst/>
              <a:rect l="l" t="t" r="r" b="b"/>
              <a:pathLst>
                <a:path w="78" h="46" extrusionOk="0">
                  <a:moveTo>
                    <a:pt x="51" y="46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1" y="46"/>
                    <a:pt x="11" y="44"/>
                    <a:pt x="11" y="43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0" y="19"/>
                    <a:pt x="0" y="18"/>
                  </a:cubicBezTo>
                  <a:cubicBezTo>
                    <a:pt x="0" y="17"/>
                    <a:pt x="1" y="17"/>
                    <a:pt x="1" y="16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0"/>
                    <a:pt x="17" y="0"/>
                    <a:pt x="18" y="1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4"/>
                    <a:pt x="52" y="44"/>
                    <a:pt x="52" y="45"/>
                  </a:cubicBezTo>
                  <a:cubicBezTo>
                    <a:pt x="52" y="45"/>
                    <a:pt x="51" y="46"/>
                    <a:pt x="51" y="46"/>
                  </a:cubicBezTo>
                  <a:close/>
                  <a:moveTo>
                    <a:pt x="77" y="30"/>
                  </a:moveTo>
                  <a:cubicBezTo>
                    <a:pt x="64" y="45"/>
                    <a:pt x="64" y="45"/>
                    <a:pt x="64" y="45"/>
                  </a:cubicBezTo>
                  <a:cubicBezTo>
                    <a:pt x="64" y="46"/>
                    <a:pt x="63" y="46"/>
                    <a:pt x="62" y="46"/>
                  </a:cubicBezTo>
                  <a:cubicBezTo>
                    <a:pt x="61" y="46"/>
                    <a:pt x="61" y="46"/>
                    <a:pt x="60" y="45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29"/>
                    <a:pt x="47" y="29"/>
                    <a:pt x="47" y="28"/>
                  </a:cubicBezTo>
                  <a:cubicBezTo>
                    <a:pt x="47" y="27"/>
                    <a:pt x="48" y="25"/>
                    <a:pt x="49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6" y="1"/>
                    <a:pt x="26" y="1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8" y="0"/>
                    <a:pt x="67" y="1"/>
                    <a:pt x="67" y="2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6" y="25"/>
                    <a:pt x="78" y="27"/>
                    <a:pt x="78" y="28"/>
                  </a:cubicBezTo>
                  <a:cubicBezTo>
                    <a:pt x="78" y="29"/>
                    <a:pt x="77" y="29"/>
                    <a:pt x="7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D8EEEC-BDA4-251E-99EF-272243E12A33}"/>
              </a:ext>
            </a:extLst>
          </p:cNvPr>
          <p:cNvSpPr txBox="1"/>
          <p:nvPr/>
        </p:nvSpPr>
        <p:spPr>
          <a:xfrm>
            <a:off x="5316718" y="2891951"/>
            <a:ext cx="329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>
                <a:solidFill>
                  <a:srgbClr val="008E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The small intestine at the upper left abdomen is often the jejunum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BA32D7-24DC-0CA4-3163-BE8D8ADA8F84}"/>
              </a:ext>
            </a:extLst>
          </p:cNvPr>
          <p:cNvSpPr txBox="1"/>
          <p:nvPr/>
        </p:nvSpPr>
        <p:spPr>
          <a:xfrm>
            <a:off x="39756" y="4517730"/>
            <a:ext cx="2075503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200">
                <a:solidFill>
                  <a:srgbClr val="008EC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Find the ileocecal valve and trace back to the terminal ileum.</a:t>
            </a:r>
          </a:p>
          <a:p>
            <a:pPr lvl="1"/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NOTE: It is often difficult to observe ileum behind of the pelvic bone</a:t>
            </a:r>
          </a:p>
          <a:p>
            <a:pPr lvl="1"/>
            <a:r>
              <a:rPr lang="en-US" sz="120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endParaRPr lang="en-US" sz="1200" b="1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88C016D-E546-87D7-B819-AA17EDE2B314}"/>
              </a:ext>
            </a:extLst>
          </p:cNvPr>
          <p:cNvCxnSpPr>
            <a:cxnSpLocks/>
          </p:cNvCxnSpPr>
          <p:nvPr/>
        </p:nvCxnSpPr>
        <p:spPr bwMode="auto">
          <a:xfrm>
            <a:off x="1490870" y="5337313"/>
            <a:ext cx="1033669" cy="218661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77777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D3B695-0137-3F14-9DD9-2F1CE2272B78}"/>
              </a:ext>
            </a:extLst>
          </p:cNvPr>
          <p:cNvCxnSpPr>
            <a:cxnSpLocks/>
          </p:cNvCxnSpPr>
          <p:nvPr/>
        </p:nvCxnSpPr>
        <p:spPr bwMode="auto">
          <a:xfrm flipH="1">
            <a:off x="5697515" y="3279913"/>
            <a:ext cx="365355" cy="4572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77777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420573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872A8-DB96-4AE8-8D98-F1238D16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84481"/>
            <a:ext cx="13189150" cy="553998"/>
          </a:xfrm>
        </p:spPr>
        <p:txBody>
          <a:bodyPr/>
          <a:lstStyle/>
          <a:p>
            <a:r>
              <a:rPr lang="en-US"/>
              <a:t>About IUS Primer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0CE8-74F1-4C00-B87F-906580E9C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6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3913F-3F82-4A30-BCA9-25D80BC96A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000" kern="120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AOCC: Asian Organization for Crohn's &amp; Colitis; </a:t>
            </a:r>
            <a:r>
              <a:rPr lang="en-US" sz="960" kern="120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IUS: Intestinal ultrasound.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BCC66-3D95-5986-18A6-9B1C73542F6A}"/>
              </a:ext>
            </a:extLst>
          </p:cNvPr>
          <p:cNvSpPr txBox="1"/>
          <p:nvPr/>
        </p:nvSpPr>
        <p:spPr>
          <a:xfrm>
            <a:off x="269966" y="1665094"/>
            <a:ext cx="129670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0" indent="-342900" algn="l" defTabSz="7302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IUS Primer module was created for training gastroenterologists in Asia on adopting Intestinal Ultrasound (IUS) for the diagnosis and management of Inflammatory Bowel Disease </a:t>
            </a:r>
          </a:p>
          <a:p>
            <a:pPr marL="457200" marR="0" lvl="0" algn="l" defTabSz="7302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001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Transform Medical Communications was commissioned by </a:t>
            </a:r>
            <a:r>
              <a:rPr lang="en-NZ" sz="24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Janssen Asia Pacific for the development of this educational module </a:t>
            </a:r>
            <a:r>
              <a:rPr lang="en-NZ" sz="2400" i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under the guidance of IUS Primer working group members and AOCC.</a:t>
            </a:r>
            <a:r>
              <a:rPr lang="en-NZ" sz="24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The division of Janssen responsible for developing the module is from medical education that follows strict non-promotional and educational guidance. </a:t>
            </a:r>
          </a:p>
          <a:p>
            <a:pPr marL="457200">
              <a:spcBef>
                <a:spcPts val="0"/>
              </a:spcBef>
              <a:spcAft>
                <a:spcPts val="0"/>
              </a:spcAft>
            </a:pPr>
            <a:endParaRPr lang="en-NZ" sz="240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8001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development of the module </a:t>
            </a:r>
            <a:r>
              <a:rPr lang="en-US" sz="240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was f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unded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by Janssen Asia Pacific, a division of Johnson and Johnson Pte. Ltd in 2022. N</a:t>
            </a:r>
            <a:r>
              <a:rPr lang="en-US" sz="2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on-commercial use of this module is permitted without any further permission, provided credit for the content is clearly attributed to Janssen Asia Pacific.</a:t>
            </a:r>
            <a:endParaRPr lang="en-SG" sz="240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marR="0" lvl="0" algn="l" defTabSz="7302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143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39;p19">
            <a:extLst>
              <a:ext uri="{FF2B5EF4-FFF2-40B4-BE49-F238E27FC236}">
                <a16:creationId xmlns:a16="http://schemas.microsoft.com/office/drawing/2014/main" id="{CDEFC780-53D0-4BFF-9034-E46D17C60ABA}"/>
              </a:ext>
            </a:extLst>
          </p:cNvPr>
          <p:cNvSpPr/>
          <p:nvPr/>
        </p:nvSpPr>
        <p:spPr>
          <a:xfrm>
            <a:off x="714810" y="1684361"/>
            <a:ext cx="6336000" cy="1534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872A8-DB96-4AE8-8D98-F1238D16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340936"/>
            <a:ext cx="13189150" cy="1107996"/>
          </a:xfrm>
        </p:spPr>
        <p:txBody>
          <a:bodyPr/>
          <a:lstStyle/>
          <a:p>
            <a:r>
              <a:rPr lang="en-US"/>
              <a:t>Special thanks to IUS Primer AOCC working group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40CE8-74F1-4C00-B87F-906580E9C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fld id="{AD816501-AAE5-214E-B100-00C3DC5F5E3F}" type="slidenum">
              <a:rPr lang="en-US">
                <a:solidFill>
                  <a:srgbClr val="646464"/>
                </a:solidFill>
              </a:rPr>
              <a:pPr defTabSz="109728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>
              <a:solidFill>
                <a:srgbClr val="646464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3913F-3F82-4A30-BCA9-25D80BC96A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900" kern="120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AOCC: Asian Organization for Crohn's &amp; Colitis; </a:t>
            </a:r>
            <a:r>
              <a:rPr lang="en-US" sz="960" kern="1200">
                <a:solidFill>
                  <a:srgbClr val="2420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IUS: Intestinal ultrasound; </a:t>
            </a:r>
            <a:r>
              <a:rPr lang="en-US" sz="960"/>
              <a:t>WG: working group.</a:t>
            </a:r>
            <a:endParaRPr lang="en-US"/>
          </a:p>
        </p:txBody>
      </p:sp>
      <p:sp>
        <p:nvSpPr>
          <p:cNvPr id="55" name="Google Shape;139;p19">
            <a:extLst>
              <a:ext uri="{FF2B5EF4-FFF2-40B4-BE49-F238E27FC236}">
                <a16:creationId xmlns:a16="http://schemas.microsoft.com/office/drawing/2014/main" id="{FCC87D5D-5A0A-4409-BE59-B507C1FAA833}"/>
              </a:ext>
            </a:extLst>
          </p:cNvPr>
          <p:cNvSpPr/>
          <p:nvPr/>
        </p:nvSpPr>
        <p:spPr>
          <a:xfrm>
            <a:off x="714811" y="3660289"/>
            <a:ext cx="6336000" cy="1534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AC6277-FE69-448B-B7BB-68D9BF7966D9}"/>
              </a:ext>
            </a:extLst>
          </p:cNvPr>
          <p:cNvSpPr/>
          <p:nvPr/>
        </p:nvSpPr>
        <p:spPr>
          <a:xfrm>
            <a:off x="2160017" y="1801862"/>
            <a:ext cx="41575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Prof. </a:t>
            </a:r>
            <a:r>
              <a:rPr lang="en-US" sz="2160" b="1" err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Eun</a:t>
            </a: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Soo Kim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F8D8242-4FF7-4CAF-B86C-CD710340DBF7}"/>
              </a:ext>
            </a:extLst>
          </p:cNvPr>
          <p:cNvSpPr/>
          <p:nvPr/>
        </p:nvSpPr>
        <p:spPr>
          <a:xfrm>
            <a:off x="2160017" y="2272283"/>
            <a:ext cx="489124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Kyungpook National University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711F037-04D9-4756-979D-8018C3045276}"/>
              </a:ext>
            </a:extLst>
          </p:cNvPr>
          <p:cNvSpPr/>
          <p:nvPr/>
        </p:nvSpPr>
        <p:spPr>
          <a:xfrm>
            <a:off x="2160016" y="2683558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KOREA</a:t>
            </a:r>
          </a:p>
        </p:txBody>
      </p:sp>
      <p:sp>
        <p:nvSpPr>
          <p:cNvPr id="60" name="Google Shape;139;p19">
            <a:extLst>
              <a:ext uri="{FF2B5EF4-FFF2-40B4-BE49-F238E27FC236}">
                <a16:creationId xmlns:a16="http://schemas.microsoft.com/office/drawing/2014/main" id="{4F384B34-A6E9-44BA-AE55-A44F4FF980E6}"/>
              </a:ext>
            </a:extLst>
          </p:cNvPr>
          <p:cNvSpPr/>
          <p:nvPr/>
        </p:nvSpPr>
        <p:spPr>
          <a:xfrm>
            <a:off x="7632851" y="1684361"/>
            <a:ext cx="6336000" cy="15341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5" name="Google Shape;139;p19">
            <a:extLst>
              <a:ext uri="{FF2B5EF4-FFF2-40B4-BE49-F238E27FC236}">
                <a16:creationId xmlns:a16="http://schemas.microsoft.com/office/drawing/2014/main" id="{8797268C-0390-41B1-AD1C-8E346359842D}"/>
              </a:ext>
            </a:extLst>
          </p:cNvPr>
          <p:cNvSpPr/>
          <p:nvPr/>
        </p:nvSpPr>
        <p:spPr>
          <a:xfrm>
            <a:off x="7632851" y="3669855"/>
            <a:ext cx="6336000" cy="15341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" name="Google Shape;139;p19">
            <a:extLst>
              <a:ext uri="{FF2B5EF4-FFF2-40B4-BE49-F238E27FC236}">
                <a16:creationId xmlns:a16="http://schemas.microsoft.com/office/drawing/2014/main" id="{73B1F5F6-8A91-4E10-91E2-DA2EA829D2B6}"/>
              </a:ext>
            </a:extLst>
          </p:cNvPr>
          <p:cNvSpPr/>
          <p:nvPr/>
        </p:nvSpPr>
        <p:spPr>
          <a:xfrm>
            <a:off x="714811" y="5602141"/>
            <a:ext cx="6336000" cy="15341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7" name="Google Shape;139;p19">
            <a:extLst>
              <a:ext uri="{FF2B5EF4-FFF2-40B4-BE49-F238E27FC236}">
                <a16:creationId xmlns:a16="http://schemas.microsoft.com/office/drawing/2014/main" id="{98D45DD5-F584-4336-94C6-C528B78B4E86}"/>
              </a:ext>
            </a:extLst>
          </p:cNvPr>
          <p:cNvSpPr/>
          <p:nvPr/>
        </p:nvSpPr>
        <p:spPr>
          <a:xfrm>
            <a:off x="7632851" y="5611708"/>
            <a:ext cx="6336000" cy="1534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46280" tIns="73120" rIns="146280" bIns="73120" anchor="ctr" anchorCtr="0">
            <a:noAutofit/>
          </a:bodyPr>
          <a:lstStyle/>
          <a:p>
            <a:pPr algn="ctr" defTabSz="1097280" fontAlgn="auto">
              <a:spcBef>
                <a:spcPts val="0"/>
              </a:spcBef>
              <a:spcAft>
                <a:spcPts val="0"/>
              </a:spcAft>
              <a:defRPr/>
            </a:pPr>
            <a:endParaRPr sz="320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2073B78-23A3-4B3D-B674-67A98C7D918A}"/>
              </a:ext>
            </a:extLst>
          </p:cNvPr>
          <p:cNvSpPr/>
          <p:nvPr/>
        </p:nvSpPr>
        <p:spPr>
          <a:xfrm>
            <a:off x="2037172" y="3766347"/>
            <a:ext cx="41575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Prof. Chang Kyun Lee 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36FA227-3CE6-461F-9971-369D79FB35DF}"/>
              </a:ext>
            </a:extLst>
          </p:cNvPr>
          <p:cNvSpPr/>
          <p:nvPr/>
        </p:nvSpPr>
        <p:spPr>
          <a:xfrm>
            <a:off x="2050231" y="4236764"/>
            <a:ext cx="489124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Kyung </a:t>
            </a:r>
            <a:r>
              <a:rPr lang="en-US" altLang="ko-KR" sz="1760" err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Hee</a:t>
            </a: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4D5508F-4826-4146-9651-F80254A77255}"/>
              </a:ext>
            </a:extLst>
          </p:cNvPr>
          <p:cNvSpPr/>
          <p:nvPr/>
        </p:nvSpPr>
        <p:spPr>
          <a:xfrm>
            <a:off x="2089424" y="4674173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KOREA</a:t>
            </a:r>
          </a:p>
        </p:txBody>
      </p:sp>
      <p:pic>
        <p:nvPicPr>
          <p:cNvPr id="92" name="Picture 2" descr="Invited Chairs and Speakers | Program | AOCC 2022｜The 10th Annual Meeting  of Asian Organization for Crohn's &amp; Colitis">
            <a:extLst>
              <a:ext uri="{FF2B5EF4-FFF2-40B4-BE49-F238E27FC236}">
                <a16:creationId xmlns:a16="http://schemas.microsoft.com/office/drawing/2014/main" id="{12227567-E409-42F7-AF50-EFD5D4A84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4866" r="4587" b="27319"/>
          <a:stretch/>
        </p:blipFill>
        <p:spPr bwMode="auto">
          <a:xfrm>
            <a:off x="833379" y="1836081"/>
            <a:ext cx="1208075" cy="128625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pic>
        <p:nvPicPr>
          <p:cNvPr id="93" name="Picture 9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BA8032E-99C9-4FF5-8CBE-B818A6A9CB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309" y="1812734"/>
            <a:ext cx="1208074" cy="1271683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pic>
        <p:nvPicPr>
          <p:cNvPr id="94" name="Picture 9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91B4BF5-5E0C-4071-9367-CF56EDBEB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86" y="5702765"/>
            <a:ext cx="1257238" cy="1332869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7924500-675D-4FB1-AE12-1EA4802AFD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92" r="12215" b="-1"/>
          <a:stretch/>
        </p:blipFill>
        <p:spPr>
          <a:xfrm>
            <a:off x="7748062" y="5733828"/>
            <a:ext cx="1264186" cy="133289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pic>
        <p:nvPicPr>
          <p:cNvPr id="97" name="Picture 2" descr="Chang Kyun Lee — Kyung Hee University">
            <a:extLst>
              <a:ext uri="{FF2B5EF4-FFF2-40B4-BE49-F238E27FC236}">
                <a16:creationId xmlns:a16="http://schemas.microsoft.com/office/drawing/2014/main" id="{86D8D9C6-E1AD-4C67-8927-8B1596320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3"/>
          <a:stretch/>
        </p:blipFill>
        <p:spPr bwMode="auto">
          <a:xfrm>
            <a:off x="833379" y="3765131"/>
            <a:ext cx="1107726" cy="132443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0086C26-FA86-4603-AA73-B6E1ACCF97B2}"/>
              </a:ext>
            </a:extLst>
          </p:cNvPr>
          <p:cNvSpPr/>
          <p:nvPr/>
        </p:nvSpPr>
        <p:spPr>
          <a:xfrm>
            <a:off x="9187842" y="2133333"/>
            <a:ext cx="489124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 Affiliated Hospital of Sun </a:t>
            </a:r>
            <a:r>
              <a:rPr lang="en-US" altLang="ko-KR" sz="1760" err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Yat-sen</a:t>
            </a: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ACDB722-051F-4C46-A67B-109977FAB793}"/>
              </a:ext>
            </a:extLst>
          </p:cNvPr>
          <p:cNvSpPr/>
          <p:nvPr/>
        </p:nvSpPr>
        <p:spPr>
          <a:xfrm>
            <a:off x="9213963" y="2752486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CHINA</a:t>
            </a:r>
            <a:endParaRPr lang="en-US" sz="2160" b="1">
              <a:solidFill>
                <a:srgbClr val="FFFFFF">
                  <a:lumMod val="9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EBAB482-2438-43CB-B787-9C03E3A1D62F}"/>
              </a:ext>
            </a:extLst>
          </p:cNvPr>
          <p:cNvSpPr/>
          <p:nvPr/>
        </p:nvSpPr>
        <p:spPr>
          <a:xfrm>
            <a:off x="9187839" y="1709406"/>
            <a:ext cx="41575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A/Prof. Ren Mao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403FD3-E64C-4B33-99AD-26DE94CA4E0F}"/>
              </a:ext>
            </a:extLst>
          </p:cNvPr>
          <p:cNvSpPr/>
          <p:nvPr/>
        </p:nvSpPr>
        <p:spPr>
          <a:xfrm>
            <a:off x="2220052" y="5651974"/>
            <a:ext cx="41575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Prof. Yue Li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D88592D-8F42-47BF-982B-FA7A283403D6}"/>
              </a:ext>
            </a:extLst>
          </p:cNvPr>
          <p:cNvSpPr/>
          <p:nvPr/>
        </p:nvSpPr>
        <p:spPr>
          <a:xfrm>
            <a:off x="2206985" y="6200769"/>
            <a:ext cx="489124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Peking Union Medical College Hospital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3AEFE0-B975-4640-971A-17FBDA113ED9}"/>
              </a:ext>
            </a:extLst>
          </p:cNvPr>
          <p:cNvSpPr/>
          <p:nvPr/>
        </p:nvSpPr>
        <p:spPr>
          <a:xfrm>
            <a:off x="2220053" y="6638168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CHINA</a:t>
            </a:r>
            <a:endParaRPr lang="en-US" sz="2160" b="1">
              <a:solidFill>
                <a:srgbClr val="FFFFFF">
                  <a:lumMod val="9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1399A5F-0955-4B4F-9A1E-A70CFA856932}"/>
              </a:ext>
            </a:extLst>
          </p:cNvPr>
          <p:cNvSpPr/>
          <p:nvPr/>
        </p:nvSpPr>
        <p:spPr>
          <a:xfrm>
            <a:off x="9182565" y="6664238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JAPAN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2CA6A83-75B0-4DDA-BBD7-233376F58477}"/>
              </a:ext>
            </a:extLst>
          </p:cNvPr>
          <p:cNvSpPr/>
          <p:nvPr/>
        </p:nvSpPr>
        <p:spPr>
          <a:xfrm>
            <a:off x="9143375" y="6078781"/>
            <a:ext cx="489124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Kitasato University Kitasato Institute Hospital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E74C64D-2808-44A5-9CEA-4BB7D8513871}"/>
              </a:ext>
            </a:extLst>
          </p:cNvPr>
          <p:cNvSpPr/>
          <p:nvPr/>
        </p:nvSpPr>
        <p:spPr>
          <a:xfrm>
            <a:off x="9091121" y="5651909"/>
            <a:ext cx="427291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Dr. </a:t>
            </a:r>
            <a:r>
              <a:rPr lang="en-US" sz="2160" b="1" err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Shintaro</a:t>
            </a:r>
            <a:r>
              <a:rPr lang="vi-VN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Sagami </a:t>
            </a:r>
          </a:p>
        </p:txBody>
      </p:sp>
      <p:pic>
        <p:nvPicPr>
          <p:cNvPr id="3" name="Picture 4" descr="Early life gut dysbiosis and inflammatory bowel diseases">
            <a:extLst>
              <a:ext uri="{FF2B5EF4-FFF2-40B4-BE49-F238E27FC236}">
                <a16:creationId xmlns:a16="http://schemas.microsoft.com/office/drawing/2014/main" id="{F117D59A-AD7A-7222-17FC-4B46A37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766" y="3814193"/>
            <a:ext cx="1208075" cy="127168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0" r="-12000"/>
            </a:stretch>
          </a:blipFill>
          <a:ln w="28575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46E3A1-B88F-83CF-9E45-35ABFD2DFD7D}"/>
              </a:ext>
            </a:extLst>
          </p:cNvPr>
          <p:cNvSpPr/>
          <p:nvPr/>
        </p:nvSpPr>
        <p:spPr>
          <a:xfrm>
            <a:off x="9096406" y="3783981"/>
            <a:ext cx="41575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A/Prof.  Jun Miyoshi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D9A18-33CD-87DF-C2B1-1DCDFF8F161D}"/>
              </a:ext>
            </a:extLst>
          </p:cNvPr>
          <p:cNvSpPr/>
          <p:nvPr/>
        </p:nvSpPr>
        <p:spPr>
          <a:xfrm>
            <a:off x="9096406" y="4241336"/>
            <a:ext cx="489124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60" err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Kyorin</a:t>
            </a:r>
            <a:r>
              <a:rPr lang="en-US" altLang="ko-KR" sz="1760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333AE-ABBB-6C18-A4E4-246F0C77A178}"/>
              </a:ext>
            </a:extLst>
          </p:cNvPr>
          <p:cNvSpPr/>
          <p:nvPr/>
        </p:nvSpPr>
        <p:spPr>
          <a:xfrm>
            <a:off x="9096405" y="4652611"/>
            <a:ext cx="180493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60" b="1">
                <a:solidFill>
                  <a:srgbClr val="FFFFFF">
                    <a:lumMod val="9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66052999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Learning Objectives</a:t>
            </a:r>
            <a:endParaRPr lang="en-US"/>
          </a:p>
        </p:txBody>
      </p:sp>
      <p:graphicFrame>
        <p:nvGraphicFramePr>
          <p:cNvPr id="9" name="Content Placeholder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000548"/>
              </p:ext>
            </p:extLst>
          </p:nvPr>
        </p:nvGraphicFramePr>
        <p:xfrm>
          <a:off x="1998921" y="1924860"/>
          <a:ext cx="12099851" cy="4709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99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69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Understand the patient preparation and position for the IUS examination</a:t>
                      </a:r>
                    </a:p>
                  </a:txBody>
                  <a:tcPr marL="136323" marR="63347" marT="41954" marB="4195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9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Learn the basic IUS techniques for adults and children</a:t>
                      </a:r>
                    </a:p>
                  </a:txBody>
                  <a:tcPr marL="136323" marR="63347" marT="41954" marB="4195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B7B7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4F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9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Verdana" charset="0"/>
                          <a:cs typeface="Verdana" charset="0"/>
                        </a:rPr>
                        <a:t>Explore the types of probes and steps for conducting an IUS examination</a:t>
                      </a:r>
                    </a:p>
                  </a:txBody>
                  <a:tcPr marL="136323" marR="63347" marT="41954" marB="41954" anchor="ctr" horzOverflow="overflow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4F4F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4F4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38153" y="2288669"/>
            <a:ext cx="1908000" cy="717366"/>
            <a:chOff x="440437" y="2493976"/>
            <a:chExt cx="934720" cy="36933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30AF25-5BC3-4149-AC00-D051B359FF13}"/>
                </a:ext>
              </a:extLst>
            </p:cNvPr>
            <p:cNvSpPr/>
            <p:nvPr/>
          </p:nvSpPr>
          <p:spPr bwMode="auto">
            <a:xfrm>
              <a:off x="719838" y="2493976"/>
              <a:ext cx="369332" cy="369332"/>
            </a:xfrm>
            <a:prstGeom prst="ellips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accent1"/>
                </a:solidFill>
                <a:effectLst/>
                <a:latin typeface="Verdana" charset="0"/>
                <a:ea typeface="Verdana" charset="0"/>
                <a:cs typeface="Verdana" charset="0"/>
                <a:sym typeface="Arial" pitchFamily="-110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393286C-E078-4B47-A061-19DCE4A84124}"/>
                </a:ext>
              </a:extLst>
            </p:cNvPr>
            <p:cNvSpPr txBox="1"/>
            <p:nvPr/>
          </p:nvSpPr>
          <p:spPr>
            <a:xfrm>
              <a:off x="440437" y="2495332"/>
              <a:ext cx="934720" cy="33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1431" y="3915669"/>
            <a:ext cx="1908000" cy="720000"/>
            <a:chOff x="430389" y="3446599"/>
            <a:chExt cx="934720" cy="3693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30AF25-5BC3-4149-AC00-D051B359FF13}"/>
                </a:ext>
              </a:extLst>
            </p:cNvPr>
            <p:cNvSpPr/>
            <p:nvPr/>
          </p:nvSpPr>
          <p:spPr bwMode="auto">
            <a:xfrm>
              <a:off x="709790" y="3446599"/>
              <a:ext cx="369332" cy="369332"/>
            </a:xfrm>
            <a:prstGeom prst="ellips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accent1"/>
                </a:solidFill>
                <a:effectLst/>
                <a:latin typeface="Verdana" charset="0"/>
                <a:ea typeface="Verdana" charset="0"/>
                <a:cs typeface="Verdana" charset="0"/>
                <a:sym typeface="Arial" pitchFamily="-110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393286C-E078-4B47-A061-19DCE4A84124}"/>
                </a:ext>
              </a:extLst>
            </p:cNvPr>
            <p:cNvSpPr txBox="1"/>
            <p:nvPr/>
          </p:nvSpPr>
          <p:spPr>
            <a:xfrm>
              <a:off x="430389" y="3447955"/>
              <a:ext cx="934720" cy="331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1431" y="5487951"/>
            <a:ext cx="1908000" cy="717366"/>
            <a:chOff x="430389" y="4293375"/>
            <a:chExt cx="934720" cy="36933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30AF25-5BC3-4149-AC00-D051B359FF13}"/>
                </a:ext>
              </a:extLst>
            </p:cNvPr>
            <p:cNvSpPr/>
            <p:nvPr/>
          </p:nvSpPr>
          <p:spPr bwMode="auto">
            <a:xfrm>
              <a:off x="709790" y="4293375"/>
              <a:ext cx="369332" cy="369332"/>
            </a:xfrm>
            <a:prstGeom prst="ellipse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err="1">
                <a:ln>
                  <a:noFill/>
                </a:ln>
                <a:solidFill>
                  <a:schemeClr val="accent1"/>
                </a:solidFill>
                <a:effectLst/>
                <a:latin typeface="Verdana" charset="0"/>
                <a:ea typeface="Verdana" charset="0"/>
                <a:cs typeface="Verdana" charset="0"/>
                <a:sym typeface="Arial" pitchFamily="-110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393286C-E078-4B47-A061-19DCE4A84124}"/>
                </a:ext>
              </a:extLst>
            </p:cNvPr>
            <p:cNvSpPr txBox="1"/>
            <p:nvPr/>
          </p:nvSpPr>
          <p:spPr>
            <a:xfrm>
              <a:off x="430389" y="4294731"/>
              <a:ext cx="934720" cy="33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Verdana" charset="0"/>
                  <a:ea typeface="Verdana" charset="0"/>
                  <a:cs typeface="Verdana" charset="0"/>
                </a:rPr>
                <a:t>3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F6D81-7F18-EA49-8475-05EF65569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A958267-A01A-4F74-B552-8732422E8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952" y="1371362"/>
            <a:ext cx="5480779" cy="5486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1B13C-1C44-45A8-B2CD-25D329762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 conditions for IUS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B33B5-EE12-4BF7-8326-287341F49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8DA87-B829-4CD5-8EB2-AB1287531B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IUS: intestinal ultrasound.</a:t>
            </a:r>
          </a:p>
          <a:p>
            <a:r>
              <a:rPr lang="en-US"/>
              <a:t>Atkinson, N. (2017). </a:t>
            </a:r>
            <a:r>
              <a:rPr lang="en-US" i="1"/>
              <a:t>World journal of gastroenterology</a:t>
            </a:r>
            <a:r>
              <a:rPr lang="en-US"/>
              <a:t>, 23(38), 6931–6941.</a:t>
            </a:r>
          </a:p>
        </p:txBody>
      </p:sp>
      <p:sp>
        <p:nvSpPr>
          <p:cNvPr id="60" name="Google Shape;9034;p258">
            <a:extLst>
              <a:ext uri="{FF2B5EF4-FFF2-40B4-BE49-F238E27FC236}">
                <a16:creationId xmlns:a16="http://schemas.microsoft.com/office/drawing/2014/main" id="{3ACAB248-B7DD-4249-9D0B-F07937540221}"/>
              </a:ext>
            </a:extLst>
          </p:cNvPr>
          <p:cNvSpPr/>
          <p:nvPr/>
        </p:nvSpPr>
        <p:spPr>
          <a:xfrm rot="21125212">
            <a:off x="6027874" y="3549665"/>
            <a:ext cx="6864312" cy="2997286"/>
          </a:xfrm>
          <a:prstGeom prst="arc">
            <a:avLst>
              <a:gd name="adj1" fmla="val 12710409"/>
              <a:gd name="adj2" fmla="val 18752717"/>
            </a:avLst>
          </a:prstGeom>
          <a:noFill/>
          <a:ln w="28575" cap="flat" cmpd="sng">
            <a:solidFill>
              <a:srgbClr val="A5A5A5"/>
            </a:solidFill>
            <a:prstDash val="dot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1" name="Google Shape;9035;p258">
            <a:extLst>
              <a:ext uri="{FF2B5EF4-FFF2-40B4-BE49-F238E27FC236}">
                <a16:creationId xmlns:a16="http://schemas.microsoft.com/office/drawing/2014/main" id="{D58127DF-EB2F-4006-9116-E5B55189AE49}"/>
              </a:ext>
            </a:extLst>
          </p:cNvPr>
          <p:cNvSpPr/>
          <p:nvPr/>
        </p:nvSpPr>
        <p:spPr>
          <a:xfrm rot="2548953" flipH="1">
            <a:off x="3460783" y="3972300"/>
            <a:ext cx="1636328" cy="1636328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rgbClr val="A5A5A5"/>
            </a:solidFill>
            <a:prstDash val="dot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BE3CBD5-DA0A-4997-85A4-37B38C82F580}"/>
              </a:ext>
            </a:extLst>
          </p:cNvPr>
          <p:cNvSpPr/>
          <p:nvPr/>
        </p:nvSpPr>
        <p:spPr>
          <a:xfrm>
            <a:off x="11158795" y="5876471"/>
            <a:ext cx="25685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Ideally, the patient is placed in a dedicated consulting space with low light sources to facilitate patient comfort.</a:t>
            </a:r>
            <a:endParaRPr lang="en-US" sz="14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E5FB90D-D0D2-44C8-AA1E-C1FC6BBDB2DC}"/>
              </a:ext>
            </a:extLst>
          </p:cNvPr>
          <p:cNvSpPr/>
          <p:nvPr/>
        </p:nvSpPr>
        <p:spPr>
          <a:xfrm>
            <a:off x="1595826" y="4584632"/>
            <a:ext cx="25719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patient must be relaxed, and comfortable in a supine position to avoid the tension of the abdominal wall. </a:t>
            </a:r>
            <a:endParaRPr lang="en-US" sz="14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4D322AC-0B26-49C4-B585-2D48C17A6AA9}"/>
              </a:ext>
            </a:extLst>
          </p:cNvPr>
          <p:cNvSpPr/>
          <p:nvPr/>
        </p:nvSpPr>
        <p:spPr>
          <a:xfrm>
            <a:off x="10779643" y="2595923"/>
            <a:ext cx="2775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probe is held in contact with the patient’s skin to gauge pressure with one hand, whilst the other hand is free to optimize image parameters on the machine.</a:t>
            </a:r>
            <a:endParaRPr lang="en-US" sz="14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4" name="Google Shape;9034;p258">
            <a:extLst>
              <a:ext uri="{FF2B5EF4-FFF2-40B4-BE49-F238E27FC236}">
                <a16:creationId xmlns:a16="http://schemas.microsoft.com/office/drawing/2014/main" id="{3B5FF0C3-3764-45EB-8435-19BDB297A6C7}"/>
              </a:ext>
            </a:extLst>
          </p:cNvPr>
          <p:cNvSpPr/>
          <p:nvPr/>
        </p:nvSpPr>
        <p:spPr>
          <a:xfrm rot="-2548953">
            <a:off x="9316660" y="5128242"/>
            <a:ext cx="1636328" cy="1636328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rgbClr val="A5A5A5"/>
            </a:solidFill>
            <a:prstDash val="dot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6" name="Google Shape;9037;p258">
            <a:extLst>
              <a:ext uri="{FF2B5EF4-FFF2-40B4-BE49-F238E27FC236}">
                <a16:creationId xmlns:a16="http://schemas.microsoft.com/office/drawing/2014/main" id="{1475AB68-D528-418B-A18E-5B740BE15D51}"/>
              </a:ext>
            </a:extLst>
          </p:cNvPr>
          <p:cNvSpPr/>
          <p:nvPr/>
        </p:nvSpPr>
        <p:spPr>
          <a:xfrm flipH="1">
            <a:off x="955394" y="4223373"/>
            <a:ext cx="579038" cy="56246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02AE0F6-A4AB-49AD-948B-D78F58FCE9B6}"/>
              </a:ext>
            </a:extLst>
          </p:cNvPr>
          <p:cNvSpPr/>
          <p:nvPr/>
        </p:nvSpPr>
        <p:spPr>
          <a:xfrm>
            <a:off x="1582851" y="4276855"/>
            <a:ext cx="2704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position</a:t>
            </a:r>
          </a:p>
        </p:txBody>
      </p:sp>
      <p:sp>
        <p:nvSpPr>
          <p:cNvPr id="79" name="Google Shape;9037;p258">
            <a:extLst>
              <a:ext uri="{FF2B5EF4-FFF2-40B4-BE49-F238E27FC236}">
                <a16:creationId xmlns:a16="http://schemas.microsoft.com/office/drawing/2014/main" id="{289F9F29-2547-4BF3-8D34-401C5482706A}"/>
              </a:ext>
            </a:extLst>
          </p:cNvPr>
          <p:cNvSpPr/>
          <p:nvPr/>
        </p:nvSpPr>
        <p:spPr>
          <a:xfrm flipH="1">
            <a:off x="10153256" y="2234664"/>
            <a:ext cx="579038" cy="56246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636DFE5-381E-49FE-A718-D262C1548844}"/>
              </a:ext>
            </a:extLst>
          </p:cNvPr>
          <p:cNvSpPr/>
          <p:nvPr/>
        </p:nvSpPr>
        <p:spPr>
          <a:xfrm>
            <a:off x="10780713" y="2288146"/>
            <a:ext cx="2704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technique</a:t>
            </a:r>
          </a:p>
        </p:txBody>
      </p:sp>
      <p:sp>
        <p:nvSpPr>
          <p:cNvPr id="81" name="Google Shape;9037;p258">
            <a:extLst>
              <a:ext uri="{FF2B5EF4-FFF2-40B4-BE49-F238E27FC236}">
                <a16:creationId xmlns:a16="http://schemas.microsoft.com/office/drawing/2014/main" id="{608A4177-2992-4435-AC92-281EF6DD2143}"/>
              </a:ext>
            </a:extLst>
          </p:cNvPr>
          <p:cNvSpPr/>
          <p:nvPr/>
        </p:nvSpPr>
        <p:spPr>
          <a:xfrm flipH="1">
            <a:off x="10512209" y="5515212"/>
            <a:ext cx="579038" cy="56246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11F602A-4411-4ED6-A22A-D36237E4D3B0}"/>
              </a:ext>
            </a:extLst>
          </p:cNvPr>
          <p:cNvSpPr/>
          <p:nvPr/>
        </p:nvSpPr>
        <p:spPr>
          <a:xfrm>
            <a:off x="11139666" y="5568694"/>
            <a:ext cx="2704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environment</a:t>
            </a:r>
          </a:p>
        </p:txBody>
      </p:sp>
      <p:pic>
        <p:nvPicPr>
          <p:cNvPr id="84" name="Graphic 83" descr="Lamp">
            <a:extLst>
              <a:ext uri="{FF2B5EF4-FFF2-40B4-BE49-F238E27FC236}">
                <a16:creationId xmlns:a16="http://schemas.microsoft.com/office/drawing/2014/main" id="{5CF4562F-5362-4375-8E12-09CE061EF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3512" y="5564289"/>
            <a:ext cx="472262" cy="472262"/>
          </a:xfrm>
          <a:prstGeom prst="rect">
            <a:avLst/>
          </a:prstGeom>
        </p:spPr>
      </p:pic>
      <p:pic>
        <p:nvPicPr>
          <p:cNvPr id="86" name="Graphic 85" descr="Sleep">
            <a:extLst>
              <a:ext uri="{FF2B5EF4-FFF2-40B4-BE49-F238E27FC236}">
                <a16:creationId xmlns:a16="http://schemas.microsoft.com/office/drawing/2014/main" id="{1E3CBF28-AC6D-4122-970F-864AB9299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271" y="4276855"/>
            <a:ext cx="427120" cy="42712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7CDFB39-0D10-4722-A38E-A4F195428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2862" y="2343059"/>
            <a:ext cx="341047" cy="341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49B196-EFB5-5108-3159-11E7CDC774A2}"/>
              </a:ext>
            </a:extLst>
          </p:cNvPr>
          <p:cNvSpPr txBox="1"/>
          <p:nvPr/>
        </p:nvSpPr>
        <p:spPr>
          <a:xfrm>
            <a:off x="3657600" y="6652082"/>
            <a:ext cx="731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>
                <a:latin typeface="Verdana" panose="020B0604030504040204" pitchFamily="34" charset="0"/>
                <a:ea typeface="Verdana" panose="020B0604030504040204" pitchFamily="34" charset="0"/>
              </a:rPr>
              <a:t>Body illustration vector redesigned using image from Freepik.com: https://www.freepik.com/vectors/body-illustration</a:t>
            </a:r>
            <a:endParaRPr lang="en-NZ" sz="9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476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2ED6-B701-4942-ADE7-0CBD1282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preparation for IUS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1D188-CCF5-48E5-BC29-88013582F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23B17-D28B-4ABB-BE86-5E944BE707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312" y="7465386"/>
            <a:ext cx="11164887" cy="400050"/>
          </a:xfrm>
        </p:spPr>
        <p:txBody>
          <a:bodyPr/>
          <a:lstStyle/>
          <a:p>
            <a:r>
              <a:rPr lang="en-US"/>
              <a:t>IUS: intestinal ultrasound</a:t>
            </a:r>
          </a:p>
          <a:p>
            <a:r>
              <a:rPr lang="en-US"/>
              <a:t>1. 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Bots, S., et al. (2022). 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Crohn's and Colitis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606-615.; 2. Asthana, A. K., et al. (2015).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Gastroenterology and Hepatology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IN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IN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446-452; 3. </a:t>
            </a:r>
            <a:r>
              <a:rPr lang="en-US"/>
              <a:t>Taylor, S. (2017). </a:t>
            </a:r>
            <a:r>
              <a:rPr lang="en-US" i="1"/>
              <a:t>European radiology</a:t>
            </a:r>
            <a:r>
              <a:rPr lang="en-US"/>
              <a:t>, 27(6), 2570–2582.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805359-75CC-489E-B8E2-9159C542CFD4}"/>
              </a:ext>
            </a:extLst>
          </p:cNvPr>
          <p:cNvSpPr/>
          <p:nvPr/>
        </p:nvSpPr>
        <p:spPr>
          <a:xfrm>
            <a:off x="1074071" y="1635870"/>
            <a:ext cx="121749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is </a:t>
            </a: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specific patient preparation for a standard examination</a:t>
            </a:r>
            <a:r>
              <a:rPr lang="en-US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2400" baseline="30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1,2</a:t>
            </a:r>
            <a:endParaRPr lang="en-US" sz="24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1368C5-08BB-400A-AE9D-833EFC6E4ABC}"/>
              </a:ext>
            </a:extLst>
          </p:cNvPr>
          <p:cNvSpPr/>
          <p:nvPr/>
        </p:nvSpPr>
        <p:spPr>
          <a:xfrm>
            <a:off x="2092039" y="2689112"/>
            <a:ext cx="10113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 need for fasting or bowel preparation for most IUS scans.</a:t>
            </a:r>
            <a:r>
              <a:rPr lang="en-US" sz="2000" b="1" baseline="30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1,2</a:t>
            </a:r>
            <a:endParaRPr lang="en-US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8309C7-1A87-45E7-965C-D44C3E7A0B95}"/>
              </a:ext>
            </a:extLst>
          </p:cNvPr>
          <p:cNvSpPr/>
          <p:nvPr/>
        </p:nvSpPr>
        <p:spPr>
          <a:xfrm>
            <a:off x="4500282" y="6117429"/>
            <a:ext cx="5629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Laxatives, rectal water enema, and spasmolytic agents </a:t>
            </a:r>
            <a:r>
              <a:rPr lang="en-US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</a:t>
            </a:r>
            <a:r>
              <a:rPr lang="en-US" sz="1800" b="1" u="sng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</a:t>
            </a:r>
            <a:r>
              <a:rPr lang="en-US" sz="1800" b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recommended</a:t>
            </a:r>
            <a:r>
              <a:rPr lang="en-US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lang="en-US" sz="1800" baseline="30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lang="en-US" sz="18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A8392F-3882-5357-3EF0-408238A56B59}"/>
              </a:ext>
            </a:extLst>
          </p:cNvPr>
          <p:cNvGrpSpPr/>
          <p:nvPr/>
        </p:nvGrpSpPr>
        <p:grpSpPr>
          <a:xfrm>
            <a:off x="5716720" y="3354937"/>
            <a:ext cx="2889612" cy="2762492"/>
            <a:chOff x="5660523" y="2709013"/>
            <a:chExt cx="2889612" cy="27624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3F6D460-A454-4B14-B969-B60728BF3F61}"/>
                </a:ext>
              </a:extLst>
            </p:cNvPr>
            <p:cNvGrpSpPr/>
            <p:nvPr/>
          </p:nvGrpSpPr>
          <p:grpSpPr>
            <a:xfrm>
              <a:off x="6420601" y="3093219"/>
              <a:ext cx="1467190" cy="1606518"/>
              <a:chOff x="925898" y="3391544"/>
              <a:chExt cx="3030949" cy="364912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C25AF0D-C278-481B-B799-9A8A10293D6B}"/>
                  </a:ext>
                </a:extLst>
              </p:cNvPr>
              <p:cNvGrpSpPr/>
              <p:nvPr/>
            </p:nvGrpSpPr>
            <p:grpSpPr>
              <a:xfrm>
                <a:off x="2350303" y="3391544"/>
                <a:ext cx="1606544" cy="3605410"/>
                <a:chOff x="2401760" y="3435260"/>
                <a:chExt cx="1606544" cy="3605410"/>
              </a:xfrm>
            </p:grpSpPr>
            <p:sp>
              <p:nvSpPr>
                <p:cNvPr id="35" name="Rectangle 33">
                  <a:extLst>
                    <a:ext uri="{FF2B5EF4-FFF2-40B4-BE49-F238E27FC236}">
                      <a16:creationId xmlns:a16="http://schemas.microsoft.com/office/drawing/2014/main" id="{C81CFA68-4B50-4C71-9DE3-BBE32FE22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5951" y="3651403"/>
                  <a:ext cx="1440000" cy="331151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otham Light"/>
                    <a:cs typeface="Gotham Light"/>
                  </a:endParaRPr>
                </a:p>
              </p:txBody>
            </p:sp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479DE6B6-845E-410B-B19E-5F701EA8CC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401760" y="3435260"/>
                  <a:ext cx="1606544" cy="3605410"/>
                </a:xfrm>
                <a:custGeom>
                  <a:avLst/>
                  <a:gdLst>
                    <a:gd name="T0" fmla="*/ 0 w 2149"/>
                    <a:gd name="T1" fmla="*/ 4822 h 4822"/>
                    <a:gd name="T2" fmla="*/ 2149 w 2149"/>
                    <a:gd name="T3" fmla="*/ 0 h 4822"/>
                    <a:gd name="T4" fmla="*/ 0 w 2149"/>
                    <a:gd name="T5" fmla="*/ 4822 h 4822"/>
                    <a:gd name="T6" fmla="*/ 1917 w 2149"/>
                    <a:gd name="T7" fmla="*/ 2777 h 4822"/>
                    <a:gd name="T8" fmla="*/ 1857 w 2149"/>
                    <a:gd name="T9" fmla="*/ 2709 h 4822"/>
                    <a:gd name="T10" fmla="*/ 1912 w 2149"/>
                    <a:gd name="T11" fmla="*/ 2908 h 4822"/>
                    <a:gd name="T12" fmla="*/ 1881 w 2149"/>
                    <a:gd name="T13" fmla="*/ 2946 h 4822"/>
                    <a:gd name="T14" fmla="*/ 1838 w 2149"/>
                    <a:gd name="T15" fmla="*/ 2938 h 4822"/>
                    <a:gd name="T16" fmla="*/ 1795 w 2149"/>
                    <a:gd name="T17" fmla="*/ 2926 h 4822"/>
                    <a:gd name="T18" fmla="*/ 1711 w 2149"/>
                    <a:gd name="T19" fmla="*/ 2794 h 4822"/>
                    <a:gd name="T20" fmla="*/ 1687 w 2149"/>
                    <a:gd name="T21" fmla="*/ 2595 h 4822"/>
                    <a:gd name="T22" fmla="*/ 1513 w 2149"/>
                    <a:gd name="T23" fmla="*/ 2153 h 4822"/>
                    <a:gd name="T24" fmla="*/ 1446 w 2149"/>
                    <a:gd name="T25" fmla="*/ 1885 h 4822"/>
                    <a:gd name="T26" fmla="*/ 1381 w 2149"/>
                    <a:gd name="T27" fmla="*/ 1885 h 4822"/>
                    <a:gd name="T28" fmla="*/ 1441 w 2149"/>
                    <a:gd name="T29" fmla="*/ 2402 h 4822"/>
                    <a:gd name="T30" fmla="*/ 1387 w 2149"/>
                    <a:gd name="T31" fmla="*/ 3423 h 4822"/>
                    <a:gd name="T32" fmla="*/ 1381 w 2149"/>
                    <a:gd name="T33" fmla="*/ 3728 h 4822"/>
                    <a:gd name="T34" fmla="*/ 1315 w 2149"/>
                    <a:gd name="T35" fmla="*/ 4379 h 4822"/>
                    <a:gd name="T36" fmla="*/ 1419 w 2149"/>
                    <a:gd name="T37" fmla="*/ 4641 h 4822"/>
                    <a:gd name="T38" fmla="*/ 1168 w 2149"/>
                    <a:gd name="T39" fmla="*/ 4687 h 4822"/>
                    <a:gd name="T40" fmla="*/ 1201 w 2149"/>
                    <a:gd name="T41" fmla="*/ 4298 h 4822"/>
                    <a:gd name="T42" fmla="*/ 1188 w 2149"/>
                    <a:gd name="T43" fmla="*/ 3710 h 4822"/>
                    <a:gd name="T44" fmla="*/ 1148 w 2149"/>
                    <a:gd name="T45" fmla="*/ 3171 h 4822"/>
                    <a:gd name="T46" fmla="*/ 1074 w 2149"/>
                    <a:gd name="T47" fmla="*/ 2761 h 4822"/>
                    <a:gd name="T48" fmla="*/ 1074 w 2149"/>
                    <a:gd name="T49" fmla="*/ 2761 h 4822"/>
                    <a:gd name="T50" fmla="*/ 1000 w 2149"/>
                    <a:gd name="T51" fmla="*/ 3171 h 4822"/>
                    <a:gd name="T52" fmla="*/ 961 w 2149"/>
                    <a:gd name="T53" fmla="*/ 3710 h 4822"/>
                    <a:gd name="T54" fmla="*/ 948 w 2149"/>
                    <a:gd name="T55" fmla="*/ 4298 h 4822"/>
                    <a:gd name="T56" fmla="*/ 981 w 2149"/>
                    <a:gd name="T57" fmla="*/ 4687 h 4822"/>
                    <a:gd name="T58" fmla="*/ 729 w 2149"/>
                    <a:gd name="T59" fmla="*/ 4641 h 4822"/>
                    <a:gd name="T60" fmla="*/ 833 w 2149"/>
                    <a:gd name="T61" fmla="*/ 4379 h 4822"/>
                    <a:gd name="T62" fmla="*/ 767 w 2149"/>
                    <a:gd name="T63" fmla="*/ 3728 h 4822"/>
                    <a:gd name="T64" fmla="*/ 762 w 2149"/>
                    <a:gd name="T65" fmla="*/ 3423 h 4822"/>
                    <a:gd name="T66" fmla="*/ 707 w 2149"/>
                    <a:gd name="T67" fmla="*/ 2402 h 4822"/>
                    <a:gd name="T68" fmla="*/ 767 w 2149"/>
                    <a:gd name="T69" fmla="*/ 1885 h 4822"/>
                    <a:gd name="T70" fmla="*/ 702 w 2149"/>
                    <a:gd name="T71" fmla="*/ 1885 h 4822"/>
                    <a:gd name="T72" fmla="*/ 635 w 2149"/>
                    <a:gd name="T73" fmla="*/ 2153 h 4822"/>
                    <a:gd name="T74" fmla="*/ 462 w 2149"/>
                    <a:gd name="T75" fmla="*/ 2595 h 4822"/>
                    <a:gd name="T76" fmla="*/ 437 w 2149"/>
                    <a:gd name="T77" fmla="*/ 2794 h 4822"/>
                    <a:gd name="T78" fmla="*/ 354 w 2149"/>
                    <a:gd name="T79" fmla="*/ 2926 h 4822"/>
                    <a:gd name="T80" fmla="*/ 311 w 2149"/>
                    <a:gd name="T81" fmla="*/ 2938 h 4822"/>
                    <a:gd name="T82" fmla="*/ 267 w 2149"/>
                    <a:gd name="T83" fmla="*/ 2946 h 4822"/>
                    <a:gd name="T84" fmla="*/ 276 w 2149"/>
                    <a:gd name="T85" fmla="*/ 2918 h 4822"/>
                    <a:gd name="T86" fmla="*/ 286 w 2149"/>
                    <a:gd name="T87" fmla="*/ 2756 h 4822"/>
                    <a:gd name="T88" fmla="*/ 264 w 2149"/>
                    <a:gd name="T89" fmla="*/ 2727 h 4822"/>
                    <a:gd name="T90" fmla="*/ 221 w 2149"/>
                    <a:gd name="T91" fmla="*/ 2727 h 4822"/>
                    <a:gd name="T92" fmla="*/ 317 w 2149"/>
                    <a:gd name="T93" fmla="*/ 2588 h 4822"/>
                    <a:gd name="T94" fmla="*/ 431 w 2149"/>
                    <a:gd name="T95" fmla="*/ 2158 h 4822"/>
                    <a:gd name="T96" fmla="*/ 540 w 2149"/>
                    <a:gd name="T97" fmla="*/ 1838 h 4822"/>
                    <a:gd name="T98" fmla="*/ 618 w 2149"/>
                    <a:gd name="T99" fmla="*/ 1448 h 4822"/>
                    <a:gd name="T100" fmla="*/ 838 w 2149"/>
                    <a:gd name="T101" fmla="*/ 1292 h 4822"/>
                    <a:gd name="T102" fmla="*/ 959 w 2149"/>
                    <a:gd name="T103" fmla="*/ 1185 h 4822"/>
                    <a:gd name="T104" fmla="*/ 895 w 2149"/>
                    <a:gd name="T105" fmla="*/ 720 h 4822"/>
                    <a:gd name="T106" fmla="*/ 1074 w 2149"/>
                    <a:gd name="T107" fmla="*/ 632 h 4822"/>
                    <a:gd name="T108" fmla="*/ 1253 w 2149"/>
                    <a:gd name="T109" fmla="*/ 720 h 4822"/>
                    <a:gd name="T110" fmla="*/ 1189 w 2149"/>
                    <a:gd name="T111" fmla="*/ 1185 h 4822"/>
                    <a:gd name="T112" fmla="*/ 1310 w 2149"/>
                    <a:gd name="T113" fmla="*/ 1292 h 4822"/>
                    <a:gd name="T114" fmla="*/ 1530 w 2149"/>
                    <a:gd name="T115" fmla="*/ 1448 h 4822"/>
                    <a:gd name="T116" fmla="*/ 1608 w 2149"/>
                    <a:gd name="T117" fmla="*/ 1838 h 4822"/>
                    <a:gd name="T118" fmla="*/ 1717 w 2149"/>
                    <a:gd name="T119" fmla="*/ 2158 h 4822"/>
                    <a:gd name="T120" fmla="*/ 1832 w 2149"/>
                    <a:gd name="T121" fmla="*/ 2588 h 4822"/>
                    <a:gd name="T122" fmla="*/ 1927 w 2149"/>
                    <a:gd name="T123" fmla="*/ 2727 h 48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149" h="4822">
                      <a:moveTo>
                        <a:pt x="0" y="4822"/>
                      </a:moveTo>
                      <a:lnTo>
                        <a:pt x="0" y="4822"/>
                      </a:lnTo>
                      <a:lnTo>
                        <a:pt x="2149" y="4822"/>
                      </a:lnTo>
                      <a:lnTo>
                        <a:pt x="2149" y="0"/>
                      </a:lnTo>
                      <a:lnTo>
                        <a:pt x="0" y="0"/>
                      </a:lnTo>
                      <a:lnTo>
                        <a:pt x="0" y="4822"/>
                      </a:lnTo>
                      <a:close/>
                      <a:moveTo>
                        <a:pt x="1917" y="2777"/>
                      </a:moveTo>
                      <a:lnTo>
                        <a:pt x="1917" y="2777"/>
                      </a:lnTo>
                      <a:cubicBezTo>
                        <a:pt x="1898" y="2762"/>
                        <a:pt x="1897" y="2742"/>
                        <a:pt x="1884" y="2727"/>
                      </a:cubicBezTo>
                      <a:cubicBezTo>
                        <a:pt x="1878" y="2720"/>
                        <a:pt x="1861" y="2699"/>
                        <a:pt x="1857" y="2709"/>
                      </a:cubicBezTo>
                      <a:cubicBezTo>
                        <a:pt x="1855" y="2714"/>
                        <a:pt x="1852" y="2728"/>
                        <a:pt x="1862" y="2756"/>
                      </a:cubicBezTo>
                      <a:cubicBezTo>
                        <a:pt x="1878" y="2802"/>
                        <a:pt x="1907" y="2892"/>
                        <a:pt x="1912" y="2908"/>
                      </a:cubicBezTo>
                      <a:cubicBezTo>
                        <a:pt x="1919" y="2936"/>
                        <a:pt x="1880" y="2944"/>
                        <a:pt x="1873" y="2918"/>
                      </a:cubicBezTo>
                      <a:cubicBezTo>
                        <a:pt x="1877" y="2931"/>
                        <a:pt x="1880" y="2941"/>
                        <a:pt x="1881" y="2946"/>
                      </a:cubicBezTo>
                      <a:cubicBezTo>
                        <a:pt x="1889" y="2974"/>
                        <a:pt x="1851" y="2983"/>
                        <a:pt x="1844" y="2957"/>
                      </a:cubicBezTo>
                      <a:lnTo>
                        <a:pt x="1838" y="2938"/>
                      </a:lnTo>
                      <a:cubicBezTo>
                        <a:pt x="1844" y="2960"/>
                        <a:pt x="1811" y="2973"/>
                        <a:pt x="1802" y="2949"/>
                      </a:cubicBezTo>
                      <a:cubicBezTo>
                        <a:pt x="1801" y="2946"/>
                        <a:pt x="1798" y="2937"/>
                        <a:pt x="1795" y="2926"/>
                      </a:cubicBezTo>
                      <a:cubicBezTo>
                        <a:pt x="1797" y="2946"/>
                        <a:pt x="1763" y="2955"/>
                        <a:pt x="1755" y="2933"/>
                      </a:cubicBezTo>
                      <a:cubicBezTo>
                        <a:pt x="1749" y="2917"/>
                        <a:pt x="1721" y="2821"/>
                        <a:pt x="1711" y="2794"/>
                      </a:cubicBezTo>
                      <a:cubicBezTo>
                        <a:pt x="1706" y="2781"/>
                        <a:pt x="1686" y="2733"/>
                        <a:pt x="1686" y="2674"/>
                      </a:cubicBezTo>
                      <a:cubicBezTo>
                        <a:pt x="1685" y="2648"/>
                        <a:pt x="1688" y="2609"/>
                        <a:pt x="1687" y="2595"/>
                      </a:cubicBezTo>
                      <a:cubicBezTo>
                        <a:pt x="1684" y="2558"/>
                        <a:pt x="1628" y="2420"/>
                        <a:pt x="1611" y="2380"/>
                      </a:cubicBezTo>
                      <a:cubicBezTo>
                        <a:pt x="1576" y="2316"/>
                        <a:pt x="1529" y="2197"/>
                        <a:pt x="1513" y="2153"/>
                      </a:cubicBezTo>
                      <a:cubicBezTo>
                        <a:pt x="1497" y="2109"/>
                        <a:pt x="1486" y="2058"/>
                        <a:pt x="1485" y="2042"/>
                      </a:cubicBezTo>
                      <a:cubicBezTo>
                        <a:pt x="1484" y="2026"/>
                        <a:pt x="1463" y="1935"/>
                        <a:pt x="1446" y="1885"/>
                      </a:cubicBezTo>
                      <a:cubicBezTo>
                        <a:pt x="1429" y="1834"/>
                        <a:pt x="1422" y="1786"/>
                        <a:pt x="1422" y="1786"/>
                      </a:cubicBezTo>
                      <a:cubicBezTo>
                        <a:pt x="1422" y="1786"/>
                        <a:pt x="1404" y="1847"/>
                        <a:pt x="1381" y="1885"/>
                      </a:cubicBezTo>
                      <a:cubicBezTo>
                        <a:pt x="1369" y="1959"/>
                        <a:pt x="1362" y="2156"/>
                        <a:pt x="1370" y="2215"/>
                      </a:cubicBezTo>
                      <a:cubicBezTo>
                        <a:pt x="1374" y="2243"/>
                        <a:pt x="1400" y="2293"/>
                        <a:pt x="1441" y="2402"/>
                      </a:cubicBezTo>
                      <a:cubicBezTo>
                        <a:pt x="1482" y="2511"/>
                        <a:pt x="1509" y="2682"/>
                        <a:pt x="1514" y="2855"/>
                      </a:cubicBezTo>
                      <a:cubicBezTo>
                        <a:pt x="1519" y="3028"/>
                        <a:pt x="1394" y="3380"/>
                        <a:pt x="1387" y="3423"/>
                      </a:cubicBezTo>
                      <a:cubicBezTo>
                        <a:pt x="1380" y="3465"/>
                        <a:pt x="1376" y="3584"/>
                        <a:pt x="1372" y="3606"/>
                      </a:cubicBezTo>
                      <a:cubicBezTo>
                        <a:pt x="1367" y="3628"/>
                        <a:pt x="1373" y="3700"/>
                        <a:pt x="1381" y="3728"/>
                      </a:cubicBezTo>
                      <a:cubicBezTo>
                        <a:pt x="1389" y="3756"/>
                        <a:pt x="1424" y="3907"/>
                        <a:pt x="1424" y="3989"/>
                      </a:cubicBezTo>
                      <a:cubicBezTo>
                        <a:pt x="1424" y="4070"/>
                        <a:pt x="1329" y="4320"/>
                        <a:pt x="1315" y="4379"/>
                      </a:cubicBezTo>
                      <a:cubicBezTo>
                        <a:pt x="1300" y="4438"/>
                        <a:pt x="1292" y="4505"/>
                        <a:pt x="1292" y="4528"/>
                      </a:cubicBezTo>
                      <a:cubicBezTo>
                        <a:pt x="1292" y="4552"/>
                        <a:pt x="1409" y="4630"/>
                        <a:pt x="1419" y="4641"/>
                      </a:cubicBezTo>
                      <a:cubicBezTo>
                        <a:pt x="1430" y="4651"/>
                        <a:pt x="1432" y="4687"/>
                        <a:pt x="1419" y="4687"/>
                      </a:cubicBezTo>
                      <a:lnTo>
                        <a:pt x="1168" y="4687"/>
                      </a:lnTo>
                      <a:cubicBezTo>
                        <a:pt x="1155" y="4687"/>
                        <a:pt x="1174" y="4607"/>
                        <a:pt x="1180" y="4592"/>
                      </a:cubicBezTo>
                      <a:cubicBezTo>
                        <a:pt x="1186" y="4576"/>
                        <a:pt x="1204" y="4417"/>
                        <a:pt x="1201" y="4298"/>
                      </a:cubicBezTo>
                      <a:cubicBezTo>
                        <a:pt x="1197" y="4178"/>
                        <a:pt x="1165" y="4040"/>
                        <a:pt x="1168" y="3964"/>
                      </a:cubicBezTo>
                      <a:cubicBezTo>
                        <a:pt x="1171" y="3889"/>
                        <a:pt x="1194" y="3743"/>
                        <a:pt x="1188" y="3710"/>
                      </a:cubicBezTo>
                      <a:cubicBezTo>
                        <a:pt x="1182" y="3677"/>
                        <a:pt x="1148" y="3497"/>
                        <a:pt x="1148" y="3453"/>
                      </a:cubicBezTo>
                      <a:cubicBezTo>
                        <a:pt x="1148" y="3409"/>
                        <a:pt x="1154" y="3249"/>
                        <a:pt x="1148" y="3171"/>
                      </a:cubicBezTo>
                      <a:cubicBezTo>
                        <a:pt x="1142" y="3092"/>
                        <a:pt x="1108" y="2783"/>
                        <a:pt x="1108" y="2756"/>
                      </a:cubicBezTo>
                      <a:cubicBezTo>
                        <a:pt x="1108" y="2756"/>
                        <a:pt x="1082" y="2761"/>
                        <a:pt x="1074" y="2761"/>
                      </a:cubicBezTo>
                      <a:lnTo>
                        <a:pt x="1074" y="2761"/>
                      </a:lnTo>
                      <a:lnTo>
                        <a:pt x="1074" y="2761"/>
                      </a:lnTo>
                      <a:cubicBezTo>
                        <a:pt x="1066" y="2761"/>
                        <a:pt x="1041" y="2756"/>
                        <a:pt x="1041" y="2756"/>
                      </a:cubicBezTo>
                      <a:cubicBezTo>
                        <a:pt x="1041" y="2783"/>
                        <a:pt x="1006" y="3092"/>
                        <a:pt x="1000" y="3171"/>
                      </a:cubicBezTo>
                      <a:cubicBezTo>
                        <a:pt x="994" y="3249"/>
                        <a:pt x="1000" y="3409"/>
                        <a:pt x="1000" y="3453"/>
                      </a:cubicBezTo>
                      <a:cubicBezTo>
                        <a:pt x="1000" y="3497"/>
                        <a:pt x="967" y="3677"/>
                        <a:pt x="961" y="3710"/>
                      </a:cubicBezTo>
                      <a:cubicBezTo>
                        <a:pt x="955" y="3743"/>
                        <a:pt x="977" y="3889"/>
                        <a:pt x="980" y="3964"/>
                      </a:cubicBezTo>
                      <a:cubicBezTo>
                        <a:pt x="983" y="4040"/>
                        <a:pt x="951" y="4178"/>
                        <a:pt x="948" y="4298"/>
                      </a:cubicBezTo>
                      <a:cubicBezTo>
                        <a:pt x="944" y="4417"/>
                        <a:pt x="962" y="4576"/>
                        <a:pt x="968" y="4592"/>
                      </a:cubicBezTo>
                      <a:cubicBezTo>
                        <a:pt x="974" y="4607"/>
                        <a:pt x="994" y="4687"/>
                        <a:pt x="981" y="4687"/>
                      </a:cubicBezTo>
                      <a:lnTo>
                        <a:pt x="729" y="4687"/>
                      </a:lnTo>
                      <a:cubicBezTo>
                        <a:pt x="717" y="4687"/>
                        <a:pt x="718" y="4651"/>
                        <a:pt x="729" y="4641"/>
                      </a:cubicBezTo>
                      <a:cubicBezTo>
                        <a:pt x="740" y="4630"/>
                        <a:pt x="856" y="4552"/>
                        <a:pt x="856" y="4528"/>
                      </a:cubicBezTo>
                      <a:cubicBezTo>
                        <a:pt x="856" y="4505"/>
                        <a:pt x="848" y="4438"/>
                        <a:pt x="833" y="4379"/>
                      </a:cubicBezTo>
                      <a:cubicBezTo>
                        <a:pt x="819" y="4320"/>
                        <a:pt x="725" y="4070"/>
                        <a:pt x="725" y="3989"/>
                      </a:cubicBezTo>
                      <a:cubicBezTo>
                        <a:pt x="725" y="3907"/>
                        <a:pt x="759" y="3756"/>
                        <a:pt x="767" y="3728"/>
                      </a:cubicBezTo>
                      <a:cubicBezTo>
                        <a:pt x="775" y="3700"/>
                        <a:pt x="781" y="3628"/>
                        <a:pt x="776" y="3606"/>
                      </a:cubicBezTo>
                      <a:cubicBezTo>
                        <a:pt x="772" y="3584"/>
                        <a:pt x="768" y="3465"/>
                        <a:pt x="762" y="3423"/>
                      </a:cubicBezTo>
                      <a:cubicBezTo>
                        <a:pt x="755" y="3380"/>
                        <a:pt x="629" y="3028"/>
                        <a:pt x="634" y="2855"/>
                      </a:cubicBezTo>
                      <a:cubicBezTo>
                        <a:pt x="639" y="2682"/>
                        <a:pt x="666" y="2511"/>
                        <a:pt x="707" y="2402"/>
                      </a:cubicBezTo>
                      <a:cubicBezTo>
                        <a:pt x="748" y="2293"/>
                        <a:pt x="774" y="2243"/>
                        <a:pt x="778" y="2215"/>
                      </a:cubicBezTo>
                      <a:cubicBezTo>
                        <a:pt x="787" y="2156"/>
                        <a:pt x="779" y="1959"/>
                        <a:pt x="767" y="1885"/>
                      </a:cubicBezTo>
                      <a:cubicBezTo>
                        <a:pt x="744" y="1847"/>
                        <a:pt x="727" y="1786"/>
                        <a:pt x="727" y="1786"/>
                      </a:cubicBezTo>
                      <a:cubicBezTo>
                        <a:pt x="727" y="1786"/>
                        <a:pt x="720" y="1834"/>
                        <a:pt x="702" y="1885"/>
                      </a:cubicBezTo>
                      <a:cubicBezTo>
                        <a:pt x="685" y="1935"/>
                        <a:pt x="665" y="2026"/>
                        <a:pt x="663" y="2042"/>
                      </a:cubicBezTo>
                      <a:cubicBezTo>
                        <a:pt x="662" y="2058"/>
                        <a:pt x="651" y="2109"/>
                        <a:pt x="635" y="2153"/>
                      </a:cubicBezTo>
                      <a:cubicBezTo>
                        <a:pt x="619" y="2197"/>
                        <a:pt x="572" y="2316"/>
                        <a:pt x="538" y="2380"/>
                      </a:cubicBezTo>
                      <a:cubicBezTo>
                        <a:pt x="520" y="2420"/>
                        <a:pt x="465" y="2558"/>
                        <a:pt x="462" y="2595"/>
                      </a:cubicBezTo>
                      <a:cubicBezTo>
                        <a:pt x="461" y="2609"/>
                        <a:pt x="463" y="2648"/>
                        <a:pt x="463" y="2674"/>
                      </a:cubicBezTo>
                      <a:cubicBezTo>
                        <a:pt x="462" y="2733"/>
                        <a:pt x="442" y="2781"/>
                        <a:pt x="437" y="2794"/>
                      </a:cubicBezTo>
                      <a:cubicBezTo>
                        <a:pt x="427" y="2821"/>
                        <a:pt x="400" y="2917"/>
                        <a:pt x="394" y="2933"/>
                      </a:cubicBezTo>
                      <a:cubicBezTo>
                        <a:pt x="385" y="2955"/>
                        <a:pt x="351" y="2946"/>
                        <a:pt x="354" y="2926"/>
                      </a:cubicBezTo>
                      <a:cubicBezTo>
                        <a:pt x="350" y="2937"/>
                        <a:pt x="348" y="2946"/>
                        <a:pt x="346" y="2949"/>
                      </a:cubicBezTo>
                      <a:cubicBezTo>
                        <a:pt x="337" y="2973"/>
                        <a:pt x="304" y="2960"/>
                        <a:pt x="311" y="2938"/>
                      </a:cubicBezTo>
                      <a:lnTo>
                        <a:pt x="305" y="2957"/>
                      </a:lnTo>
                      <a:cubicBezTo>
                        <a:pt x="297" y="2983"/>
                        <a:pt x="259" y="2974"/>
                        <a:pt x="267" y="2946"/>
                      </a:cubicBezTo>
                      <a:cubicBezTo>
                        <a:pt x="268" y="2941"/>
                        <a:pt x="271" y="2931"/>
                        <a:pt x="276" y="2918"/>
                      </a:cubicBezTo>
                      <a:lnTo>
                        <a:pt x="276" y="2918"/>
                      </a:lnTo>
                      <a:cubicBezTo>
                        <a:pt x="268" y="2944"/>
                        <a:pt x="229" y="2936"/>
                        <a:pt x="236" y="2908"/>
                      </a:cubicBezTo>
                      <a:cubicBezTo>
                        <a:pt x="241" y="2892"/>
                        <a:pt x="270" y="2802"/>
                        <a:pt x="286" y="2756"/>
                      </a:cubicBezTo>
                      <a:cubicBezTo>
                        <a:pt x="296" y="2728"/>
                        <a:pt x="294" y="2714"/>
                        <a:pt x="292" y="2709"/>
                      </a:cubicBezTo>
                      <a:cubicBezTo>
                        <a:pt x="287" y="2699"/>
                        <a:pt x="270" y="2720"/>
                        <a:pt x="264" y="2727"/>
                      </a:cubicBezTo>
                      <a:cubicBezTo>
                        <a:pt x="252" y="2742"/>
                        <a:pt x="250" y="2762"/>
                        <a:pt x="231" y="2777"/>
                      </a:cubicBezTo>
                      <a:cubicBezTo>
                        <a:pt x="206" y="2797"/>
                        <a:pt x="188" y="2777"/>
                        <a:pt x="221" y="2727"/>
                      </a:cubicBezTo>
                      <a:cubicBezTo>
                        <a:pt x="242" y="2696"/>
                        <a:pt x="247" y="2669"/>
                        <a:pt x="262" y="2649"/>
                      </a:cubicBezTo>
                      <a:cubicBezTo>
                        <a:pt x="273" y="2636"/>
                        <a:pt x="295" y="2603"/>
                        <a:pt x="317" y="2588"/>
                      </a:cubicBezTo>
                      <a:cubicBezTo>
                        <a:pt x="338" y="2572"/>
                        <a:pt x="350" y="2546"/>
                        <a:pt x="354" y="2523"/>
                      </a:cubicBezTo>
                      <a:cubicBezTo>
                        <a:pt x="358" y="2499"/>
                        <a:pt x="399" y="2249"/>
                        <a:pt x="431" y="2158"/>
                      </a:cubicBezTo>
                      <a:cubicBezTo>
                        <a:pt x="464" y="2067"/>
                        <a:pt x="495" y="2022"/>
                        <a:pt x="502" y="1999"/>
                      </a:cubicBezTo>
                      <a:cubicBezTo>
                        <a:pt x="512" y="1969"/>
                        <a:pt x="529" y="1885"/>
                        <a:pt x="540" y="1838"/>
                      </a:cubicBezTo>
                      <a:cubicBezTo>
                        <a:pt x="551" y="1792"/>
                        <a:pt x="583" y="1664"/>
                        <a:pt x="590" y="1640"/>
                      </a:cubicBezTo>
                      <a:cubicBezTo>
                        <a:pt x="593" y="1626"/>
                        <a:pt x="598" y="1499"/>
                        <a:pt x="618" y="1448"/>
                      </a:cubicBezTo>
                      <a:cubicBezTo>
                        <a:pt x="638" y="1396"/>
                        <a:pt x="677" y="1309"/>
                        <a:pt x="732" y="1309"/>
                      </a:cubicBezTo>
                      <a:cubicBezTo>
                        <a:pt x="787" y="1302"/>
                        <a:pt x="812" y="1301"/>
                        <a:pt x="838" y="1292"/>
                      </a:cubicBezTo>
                      <a:cubicBezTo>
                        <a:pt x="864" y="1282"/>
                        <a:pt x="951" y="1243"/>
                        <a:pt x="955" y="1236"/>
                      </a:cubicBezTo>
                      <a:cubicBezTo>
                        <a:pt x="959" y="1229"/>
                        <a:pt x="959" y="1185"/>
                        <a:pt x="959" y="1185"/>
                      </a:cubicBezTo>
                      <a:cubicBezTo>
                        <a:pt x="959" y="1185"/>
                        <a:pt x="823" y="1106"/>
                        <a:pt x="820" y="1043"/>
                      </a:cubicBezTo>
                      <a:cubicBezTo>
                        <a:pt x="818" y="981"/>
                        <a:pt x="835" y="814"/>
                        <a:pt x="895" y="720"/>
                      </a:cubicBezTo>
                      <a:cubicBezTo>
                        <a:pt x="947" y="638"/>
                        <a:pt x="1013" y="618"/>
                        <a:pt x="1074" y="632"/>
                      </a:cubicBezTo>
                      <a:lnTo>
                        <a:pt x="1074" y="632"/>
                      </a:lnTo>
                      <a:lnTo>
                        <a:pt x="1074" y="632"/>
                      </a:lnTo>
                      <a:cubicBezTo>
                        <a:pt x="1135" y="618"/>
                        <a:pt x="1202" y="638"/>
                        <a:pt x="1253" y="720"/>
                      </a:cubicBezTo>
                      <a:cubicBezTo>
                        <a:pt x="1313" y="814"/>
                        <a:pt x="1331" y="981"/>
                        <a:pt x="1328" y="1043"/>
                      </a:cubicBezTo>
                      <a:cubicBezTo>
                        <a:pt x="1325" y="1106"/>
                        <a:pt x="1189" y="1185"/>
                        <a:pt x="1189" y="1185"/>
                      </a:cubicBezTo>
                      <a:cubicBezTo>
                        <a:pt x="1189" y="1185"/>
                        <a:pt x="1189" y="1229"/>
                        <a:pt x="1194" y="1236"/>
                      </a:cubicBezTo>
                      <a:cubicBezTo>
                        <a:pt x="1198" y="1243"/>
                        <a:pt x="1285" y="1282"/>
                        <a:pt x="1310" y="1292"/>
                      </a:cubicBezTo>
                      <a:cubicBezTo>
                        <a:pt x="1336" y="1301"/>
                        <a:pt x="1361" y="1302"/>
                        <a:pt x="1416" y="1309"/>
                      </a:cubicBezTo>
                      <a:cubicBezTo>
                        <a:pt x="1471" y="1309"/>
                        <a:pt x="1510" y="1396"/>
                        <a:pt x="1530" y="1448"/>
                      </a:cubicBezTo>
                      <a:cubicBezTo>
                        <a:pt x="1551" y="1499"/>
                        <a:pt x="1555" y="1626"/>
                        <a:pt x="1559" y="1640"/>
                      </a:cubicBezTo>
                      <a:cubicBezTo>
                        <a:pt x="1565" y="1664"/>
                        <a:pt x="1598" y="1792"/>
                        <a:pt x="1608" y="1838"/>
                      </a:cubicBezTo>
                      <a:cubicBezTo>
                        <a:pt x="1619" y="1885"/>
                        <a:pt x="1637" y="1969"/>
                        <a:pt x="1646" y="1999"/>
                      </a:cubicBezTo>
                      <a:cubicBezTo>
                        <a:pt x="1654" y="2022"/>
                        <a:pt x="1685" y="2067"/>
                        <a:pt x="1717" y="2158"/>
                      </a:cubicBezTo>
                      <a:cubicBezTo>
                        <a:pt x="1749" y="2249"/>
                        <a:pt x="1791" y="2499"/>
                        <a:pt x="1794" y="2523"/>
                      </a:cubicBezTo>
                      <a:cubicBezTo>
                        <a:pt x="1798" y="2546"/>
                        <a:pt x="1810" y="2572"/>
                        <a:pt x="1832" y="2588"/>
                      </a:cubicBezTo>
                      <a:cubicBezTo>
                        <a:pt x="1853" y="2603"/>
                        <a:pt x="1875" y="2636"/>
                        <a:pt x="1886" y="2649"/>
                      </a:cubicBezTo>
                      <a:cubicBezTo>
                        <a:pt x="1902" y="2669"/>
                        <a:pt x="1906" y="2696"/>
                        <a:pt x="1927" y="2727"/>
                      </a:cubicBezTo>
                      <a:cubicBezTo>
                        <a:pt x="1961" y="2777"/>
                        <a:pt x="1942" y="2797"/>
                        <a:pt x="1917" y="27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FD82BE-B539-45B3-B3C3-89D603C2B78B}"/>
                  </a:ext>
                </a:extLst>
              </p:cNvPr>
              <p:cNvGrpSpPr/>
              <p:nvPr/>
            </p:nvGrpSpPr>
            <p:grpSpPr>
              <a:xfrm>
                <a:off x="925898" y="3647163"/>
                <a:ext cx="1512121" cy="3393507"/>
                <a:chOff x="609170" y="3525672"/>
                <a:chExt cx="1512121" cy="3393507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2DAACFF-8501-4A79-AFA0-D137E2BF525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112933" y="3548208"/>
                  <a:ext cx="505744" cy="381965"/>
                </a:xfrm>
                <a:prstGeom prst="line">
                  <a:avLst/>
                </a:prstGeom>
                <a:solidFill>
                  <a:srgbClr val="C0C0C0"/>
                </a:solidFill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0" name="Rectangle 33">
                  <a:extLst>
                    <a:ext uri="{FF2B5EF4-FFF2-40B4-BE49-F238E27FC236}">
                      <a16:creationId xmlns:a16="http://schemas.microsoft.com/office/drawing/2014/main" id="{2B8738D1-26B1-4062-BB01-EAEAAAF281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8365" y="3594191"/>
                  <a:ext cx="1371601" cy="326456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otham Light"/>
                    <a:cs typeface="Gotham Light"/>
                  </a:endParaRPr>
                </a:p>
              </p:txBody>
            </p:sp>
            <p:sp>
              <p:nvSpPr>
                <p:cNvPr id="41" name="Rectangle 33">
                  <a:extLst>
                    <a:ext uri="{FF2B5EF4-FFF2-40B4-BE49-F238E27FC236}">
                      <a16:creationId xmlns:a16="http://schemas.microsoft.com/office/drawing/2014/main" id="{1B371214-FDAB-4795-861B-5229407FF7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8365" y="4424595"/>
                  <a:ext cx="1371601" cy="2426489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Gotham Light"/>
                    <a:cs typeface="Gotham Light"/>
                  </a:endParaRPr>
                </a:p>
              </p:txBody>
            </p:sp>
            <p:sp>
              <p:nvSpPr>
                <p:cNvPr id="42" name="Freeform 5">
                  <a:extLst>
                    <a:ext uri="{FF2B5EF4-FFF2-40B4-BE49-F238E27FC236}">
                      <a16:creationId xmlns:a16="http://schemas.microsoft.com/office/drawing/2014/main" id="{A1139796-FF6F-4C55-AF1B-CB2B2E3B94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9170" y="3525672"/>
                  <a:ext cx="1512121" cy="3393507"/>
                </a:xfrm>
                <a:custGeom>
                  <a:avLst/>
                  <a:gdLst>
                    <a:gd name="T0" fmla="*/ 2149 w 2149"/>
                    <a:gd name="T1" fmla="*/ 4822 h 4822"/>
                    <a:gd name="T2" fmla="*/ 0 w 2149"/>
                    <a:gd name="T3" fmla="*/ 4822 h 4822"/>
                    <a:gd name="T4" fmla="*/ 1908 w 2149"/>
                    <a:gd name="T5" fmla="*/ 2537 h 4822"/>
                    <a:gd name="T6" fmla="*/ 1815 w 2149"/>
                    <a:gd name="T7" fmla="*/ 2696 h 4822"/>
                    <a:gd name="T8" fmla="*/ 1771 w 2149"/>
                    <a:gd name="T9" fmla="*/ 2693 h 4822"/>
                    <a:gd name="T10" fmla="*/ 1722 w 2149"/>
                    <a:gd name="T11" fmla="*/ 2731 h 4822"/>
                    <a:gd name="T12" fmla="*/ 1723 w 2149"/>
                    <a:gd name="T13" fmla="*/ 2701 h 4822"/>
                    <a:gd name="T14" fmla="*/ 1639 w 2149"/>
                    <a:gd name="T15" fmla="*/ 2641 h 4822"/>
                    <a:gd name="T16" fmla="*/ 1515 w 2149"/>
                    <a:gd name="T17" fmla="*/ 1952 h 4822"/>
                    <a:gd name="T18" fmla="*/ 1421 w 2149"/>
                    <a:gd name="T19" fmla="*/ 1855 h 4822"/>
                    <a:gd name="T20" fmla="*/ 1497 w 2149"/>
                    <a:gd name="T21" fmla="*/ 2803 h 4822"/>
                    <a:gd name="T22" fmla="*/ 1410 w 2149"/>
                    <a:gd name="T23" fmla="*/ 3831 h 4822"/>
                    <a:gd name="T24" fmla="*/ 1392 w 2149"/>
                    <a:gd name="T25" fmla="*/ 4618 h 4822"/>
                    <a:gd name="T26" fmla="*/ 1122 w 2149"/>
                    <a:gd name="T27" fmla="*/ 4587 h 4822"/>
                    <a:gd name="T28" fmla="*/ 1155 w 2149"/>
                    <a:gd name="T29" fmla="*/ 4341 h 4822"/>
                    <a:gd name="T30" fmla="*/ 1139 w 2149"/>
                    <a:gd name="T31" fmla="*/ 3484 h 4822"/>
                    <a:gd name="T32" fmla="*/ 1096 w 2149"/>
                    <a:gd name="T33" fmla="*/ 2642 h 4822"/>
                    <a:gd name="T34" fmla="*/ 1074 w 2149"/>
                    <a:gd name="T35" fmla="*/ 2646 h 4822"/>
                    <a:gd name="T36" fmla="*/ 1036 w 2149"/>
                    <a:gd name="T37" fmla="*/ 3159 h 4822"/>
                    <a:gd name="T38" fmla="*/ 1027 w 2149"/>
                    <a:gd name="T39" fmla="*/ 3901 h 4822"/>
                    <a:gd name="T40" fmla="*/ 1018 w 2149"/>
                    <a:gd name="T41" fmla="*/ 4504 h 4822"/>
                    <a:gd name="T42" fmla="*/ 729 w 2149"/>
                    <a:gd name="T43" fmla="*/ 4687 h 4822"/>
                    <a:gd name="T44" fmla="*/ 849 w 2149"/>
                    <a:gd name="T45" fmla="*/ 4298 h 4822"/>
                    <a:gd name="T46" fmla="*/ 735 w 2149"/>
                    <a:gd name="T47" fmla="*/ 3293 h 4822"/>
                    <a:gd name="T48" fmla="*/ 694 w 2149"/>
                    <a:gd name="T49" fmla="*/ 2078 h 4822"/>
                    <a:gd name="T50" fmla="*/ 647 w 2149"/>
                    <a:gd name="T51" fmla="*/ 1784 h 4822"/>
                    <a:gd name="T52" fmla="*/ 513 w 2149"/>
                    <a:gd name="T53" fmla="*/ 2419 h 4822"/>
                    <a:gd name="T54" fmla="*/ 470 w 2149"/>
                    <a:gd name="T55" fmla="*/ 2697 h 4822"/>
                    <a:gd name="T56" fmla="*/ 424 w 2149"/>
                    <a:gd name="T57" fmla="*/ 2686 h 4822"/>
                    <a:gd name="T58" fmla="*/ 378 w 2149"/>
                    <a:gd name="T59" fmla="*/ 2693 h 4822"/>
                    <a:gd name="T60" fmla="*/ 377 w 2149"/>
                    <a:gd name="T61" fmla="*/ 2693 h 4822"/>
                    <a:gd name="T62" fmla="*/ 284 w 2149"/>
                    <a:gd name="T63" fmla="*/ 2489 h 4822"/>
                    <a:gd name="T64" fmla="*/ 249 w 2149"/>
                    <a:gd name="T65" fmla="*/ 2466 h 4822"/>
                    <a:gd name="T66" fmla="*/ 376 w 2149"/>
                    <a:gd name="T67" fmla="*/ 2267 h 4822"/>
                    <a:gd name="T68" fmla="*/ 411 w 2149"/>
                    <a:gd name="T69" fmla="*/ 1837 h 4822"/>
                    <a:gd name="T70" fmla="*/ 479 w 2149"/>
                    <a:gd name="T71" fmla="*/ 1132 h 4822"/>
                    <a:gd name="T72" fmla="*/ 924 w 2149"/>
                    <a:gd name="T73" fmla="*/ 869 h 4822"/>
                    <a:gd name="T74" fmla="*/ 890 w 2149"/>
                    <a:gd name="T75" fmla="*/ 644 h 4822"/>
                    <a:gd name="T76" fmla="*/ 867 w 2149"/>
                    <a:gd name="T77" fmla="*/ 519 h 4822"/>
                    <a:gd name="T78" fmla="*/ 959 w 2149"/>
                    <a:gd name="T79" fmla="*/ 226 h 4822"/>
                    <a:gd name="T80" fmla="*/ 1074 w 2149"/>
                    <a:gd name="T81" fmla="*/ 204 h 4822"/>
                    <a:gd name="T82" fmla="*/ 1293 w 2149"/>
                    <a:gd name="T83" fmla="*/ 351 h 4822"/>
                    <a:gd name="T84" fmla="*/ 1275 w 2149"/>
                    <a:gd name="T85" fmla="*/ 641 h 4822"/>
                    <a:gd name="T86" fmla="*/ 1206 w 2149"/>
                    <a:gd name="T87" fmla="*/ 764 h 4822"/>
                    <a:gd name="T88" fmla="*/ 1536 w 2149"/>
                    <a:gd name="T89" fmla="*/ 986 h 4822"/>
                    <a:gd name="T90" fmla="*/ 1673 w 2149"/>
                    <a:gd name="T91" fmla="*/ 1633 h 4822"/>
                    <a:gd name="T92" fmla="*/ 1772 w 2149"/>
                    <a:gd name="T93" fmla="*/ 2267 h 4822"/>
                    <a:gd name="T94" fmla="*/ 1878 w 2149"/>
                    <a:gd name="T95" fmla="*/ 2383 h 48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149" h="4822">
                      <a:moveTo>
                        <a:pt x="0" y="4822"/>
                      </a:moveTo>
                      <a:lnTo>
                        <a:pt x="0" y="4822"/>
                      </a:lnTo>
                      <a:lnTo>
                        <a:pt x="2149" y="4822"/>
                      </a:lnTo>
                      <a:lnTo>
                        <a:pt x="2149" y="0"/>
                      </a:lnTo>
                      <a:lnTo>
                        <a:pt x="0" y="0"/>
                      </a:lnTo>
                      <a:lnTo>
                        <a:pt x="0" y="4822"/>
                      </a:lnTo>
                      <a:close/>
                      <a:moveTo>
                        <a:pt x="1949" y="2529"/>
                      </a:moveTo>
                      <a:lnTo>
                        <a:pt x="1949" y="2529"/>
                      </a:lnTo>
                      <a:cubicBezTo>
                        <a:pt x="1947" y="2542"/>
                        <a:pt x="1929" y="2544"/>
                        <a:pt x="1908" y="2537"/>
                      </a:cubicBezTo>
                      <a:cubicBezTo>
                        <a:pt x="1888" y="2530"/>
                        <a:pt x="1874" y="2508"/>
                        <a:pt x="1865" y="2489"/>
                      </a:cubicBezTo>
                      <a:cubicBezTo>
                        <a:pt x="1852" y="2463"/>
                        <a:pt x="1836" y="2480"/>
                        <a:pt x="1831" y="2522"/>
                      </a:cubicBezTo>
                      <a:cubicBezTo>
                        <a:pt x="1826" y="2558"/>
                        <a:pt x="1816" y="2681"/>
                        <a:pt x="1815" y="2696"/>
                      </a:cubicBezTo>
                      <a:cubicBezTo>
                        <a:pt x="1811" y="2729"/>
                        <a:pt x="1766" y="2721"/>
                        <a:pt x="1771" y="2693"/>
                      </a:cubicBezTo>
                      <a:lnTo>
                        <a:pt x="1771" y="2691"/>
                      </a:lnTo>
                      <a:cubicBezTo>
                        <a:pt x="1771" y="2691"/>
                        <a:pt x="1771" y="2692"/>
                        <a:pt x="1771" y="2693"/>
                      </a:cubicBezTo>
                      <a:lnTo>
                        <a:pt x="1771" y="2693"/>
                      </a:lnTo>
                      <a:cubicBezTo>
                        <a:pt x="1768" y="2712"/>
                        <a:pt x="1766" y="2728"/>
                        <a:pt x="1766" y="2733"/>
                      </a:cubicBezTo>
                      <a:cubicBezTo>
                        <a:pt x="1762" y="2766"/>
                        <a:pt x="1718" y="2758"/>
                        <a:pt x="1722" y="2731"/>
                      </a:cubicBezTo>
                      <a:lnTo>
                        <a:pt x="1725" y="2686"/>
                      </a:lnTo>
                      <a:lnTo>
                        <a:pt x="1725" y="2686"/>
                      </a:lnTo>
                      <a:cubicBezTo>
                        <a:pt x="1724" y="2693"/>
                        <a:pt x="1723" y="2699"/>
                        <a:pt x="1723" y="2701"/>
                      </a:cubicBezTo>
                      <a:cubicBezTo>
                        <a:pt x="1719" y="2734"/>
                        <a:pt x="1673" y="2736"/>
                        <a:pt x="1678" y="2697"/>
                      </a:cubicBezTo>
                      <a:lnTo>
                        <a:pt x="1682" y="2650"/>
                      </a:lnTo>
                      <a:cubicBezTo>
                        <a:pt x="1678" y="2679"/>
                        <a:pt x="1638" y="2674"/>
                        <a:pt x="1639" y="2641"/>
                      </a:cubicBezTo>
                      <a:cubicBezTo>
                        <a:pt x="1641" y="2610"/>
                        <a:pt x="1631" y="2467"/>
                        <a:pt x="1635" y="2419"/>
                      </a:cubicBezTo>
                      <a:cubicBezTo>
                        <a:pt x="1639" y="2371"/>
                        <a:pt x="1655" y="2357"/>
                        <a:pt x="1655" y="2317"/>
                      </a:cubicBezTo>
                      <a:cubicBezTo>
                        <a:pt x="1655" y="2277"/>
                        <a:pt x="1531" y="2014"/>
                        <a:pt x="1515" y="1952"/>
                      </a:cubicBezTo>
                      <a:cubicBezTo>
                        <a:pt x="1499" y="1890"/>
                        <a:pt x="1503" y="1814"/>
                        <a:pt x="1502" y="1784"/>
                      </a:cubicBezTo>
                      <a:cubicBezTo>
                        <a:pt x="1500" y="1754"/>
                        <a:pt x="1473" y="1712"/>
                        <a:pt x="1487" y="1531"/>
                      </a:cubicBezTo>
                      <a:cubicBezTo>
                        <a:pt x="1471" y="1662"/>
                        <a:pt x="1424" y="1786"/>
                        <a:pt x="1421" y="1855"/>
                      </a:cubicBezTo>
                      <a:cubicBezTo>
                        <a:pt x="1418" y="1925"/>
                        <a:pt x="1439" y="2019"/>
                        <a:pt x="1454" y="2078"/>
                      </a:cubicBezTo>
                      <a:cubicBezTo>
                        <a:pt x="1470" y="2138"/>
                        <a:pt x="1497" y="2253"/>
                        <a:pt x="1500" y="2328"/>
                      </a:cubicBezTo>
                      <a:cubicBezTo>
                        <a:pt x="1503" y="2403"/>
                        <a:pt x="1517" y="2646"/>
                        <a:pt x="1497" y="2803"/>
                      </a:cubicBezTo>
                      <a:cubicBezTo>
                        <a:pt x="1478" y="2961"/>
                        <a:pt x="1419" y="3228"/>
                        <a:pt x="1413" y="3293"/>
                      </a:cubicBezTo>
                      <a:cubicBezTo>
                        <a:pt x="1408" y="3359"/>
                        <a:pt x="1390" y="3420"/>
                        <a:pt x="1387" y="3506"/>
                      </a:cubicBezTo>
                      <a:cubicBezTo>
                        <a:pt x="1384" y="3591"/>
                        <a:pt x="1401" y="3709"/>
                        <a:pt x="1410" y="3831"/>
                      </a:cubicBezTo>
                      <a:cubicBezTo>
                        <a:pt x="1418" y="3953"/>
                        <a:pt x="1323" y="4212"/>
                        <a:pt x="1300" y="4298"/>
                      </a:cubicBezTo>
                      <a:cubicBezTo>
                        <a:pt x="1276" y="4383"/>
                        <a:pt x="1299" y="4463"/>
                        <a:pt x="1299" y="4505"/>
                      </a:cubicBezTo>
                      <a:cubicBezTo>
                        <a:pt x="1299" y="4548"/>
                        <a:pt x="1366" y="4605"/>
                        <a:pt x="1392" y="4618"/>
                      </a:cubicBezTo>
                      <a:cubicBezTo>
                        <a:pt x="1419" y="4632"/>
                        <a:pt x="1455" y="4687"/>
                        <a:pt x="1419" y="4687"/>
                      </a:cubicBezTo>
                      <a:lnTo>
                        <a:pt x="1116" y="4687"/>
                      </a:lnTo>
                      <a:cubicBezTo>
                        <a:pt x="1093" y="4687"/>
                        <a:pt x="1113" y="4619"/>
                        <a:pt x="1122" y="4587"/>
                      </a:cubicBezTo>
                      <a:cubicBezTo>
                        <a:pt x="1132" y="4555"/>
                        <a:pt x="1132" y="4525"/>
                        <a:pt x="1131" y="4504"/>
                      </a:cubicBezTo>
                      <a:cubicBezTo>
                        <a:pt x="1129" y="4483"/>
                        <a:pt x="1127" y="4447"/>
                        <a:pt x="1132" y="4429"/>
                      </a:cubicBezTo>
                      <a:cubicBezTo>
                        <a:pt x="1137" y="4412"/>
                        <a:pt x="1153" y="4381"/>
                        <a:pt x="1155" y="4341"/>
                      </a:cubicBezTo>
                      <a:cubicBezTo>
                        <a:pt x="1156" y="4300"/>
                        <a:pt x="1129" y="3991"/>
                        <a:pt x="1121" y="3901"/>
                      </a:cubicBezTo>
                      <a:cubicBezTo>
                        <a:pt x="1113" y="3810"/>
                        <a:pt x="1106" y="3762"/>
                        <a:pt x="1118" y="3686"/>
                      </a:cubicBezTo>
                      <a:cubicBezTo>
                        <a:pt x="1129" y="3610"/>
                        <a:pt x="1145" y="3531"/>
                        <a:pt x="1139" y="3484"/>
                      </a:cubicBezTo>
                      <a:cubicBezTo>
                        <a:pt x="1132" y="3436"/>
                        <a:pt x="1108" y="3246"/>
                        <a:pt x="1113" y="3159"/>
                      </a:cubicBezTo>
                      <a:cubicBezTo>
                        <a:pt x="1117" y="3072"/>
                        <a:pt x="1129" y="2969"/>
                        <a:pt x="1126" y="2882"/>
                      </a:cubicBezTo>
                      <a:cubicBezTo>
                        <a:pt x="1122" y="2795"/>
                        <a:pt x="1098" y="2662"/>
                        <a:pt x="1096" y="2642"/>
                      </a:cubicBezTo>
                      <a:cubicBezTo>
                        <a:pt x="1089" y="2646"/>
                        <a:pt x="1074" y="2646"/>
                        <a:pt x="1074" y="2646"/>
                      </a:cubicBezTo>
                      <a:lnTo>
                        <a:pt x="1074" y="2646"/>
                      </a:lnTo>
                      <a:lnTo>
                        <a:pt x="1074" y="2646"/>
                      </a:lnTo>
                      <a:cubicBezTo>
                        <a:pt x="1074" y="2646"/>
                        <a:pt x="1059" y="2646"/>
                        <a:pt x="1052" y="2642"/>
                      </a:cubicBezTo>
                      <a:cubicBezTo>
                        <a:pt x="1050" y="2662"/>
                        <a:pt x="1026" y="2795"/>
                        <a:pt x="1023" y="2882"/>
                      </a:cubicBezTo>
                      <a:cubicBezTo>
                        <a:pt x="1019" y="2969"/>
                        <a:pt x="1031" y="3072"/>
                        <a:pt x="1036" y="3159"/>
                      </a:cubicBezTo>
                      <a:cubicBezTo>
                        <a:pt x="1041" y="3246"/>
                        <a:pt x="1016" y="3436"/>
                        <a:pt x="1010" y="3484"/>
                      </a:cubicBezTo>
                      <a:cubicBezTo>
                        <a:pt x="1003" y="3531"/>
                        <a:pt x="1019" y="3610"/>
                        <a:pt x="1031" y="3686"/>
                      </a:cubicBezTo>
                      <a:cubicBezTo>
                        <a:pt x="1042" y="3762"/>
                        <a:pt x="1035" y="3810"/>
                        <a:pt x="1027" y="3901"/>
                      </a:cubicBezTo>
                      <a:cubicBezTo>
                        <a:pt x="1019" y="3991"/>
                        <a:pt x="992" y="4300"/>
                        <a:pt x="993" y="4341"/>
                      </a:cubicBezTo>
                      <a:cubicBezTo>
                        <a:pt x="995" y="4381"/>
                        <a:pt x="1011" y="4412"/>
                        <a:pt x="1016" y="4429"/>
                      </a:cubicBezTo>
                      <a:cubicBezTo>
                        <a:pt x="1021" y="4447"/>
                        <a:pt x="1019" y="4483"/>
                        <a:pt x="1018" y="4504"/>
                      </a:cubicBezTo>
                      <a:cubicBezTo>
                        <a:pt x="1016" y="4525"/>
                        <a:pt x="1016" y="4555"/>
                        <a:pt x="1026" y="4587"/>
                      </a:cubicBezTo>
                      <a:cubicBezTo>
                        <a:pt x="1036" y="4619"/>
                        <a:pt x="1055" y="4687"/>
                        <a:pt x="1033" y="4687"/>
                      </a:cubicBezTo>
                      <a:lnTo>
                        <a:pt x="729" y="4687"/>
                      </a:lnTo>
                      <a:cubicBezTo>
                        <a:pt x="693" y="4687"/>
                        <a:pt x="729" y="4632"/>
                        <a:pt x="756" y="4618"/>
                      </a:cubicBezTo>
                      <a:cubicBezTo>
                        <a:pt x="782" y="4605"/>
                        <a:pt x="849" y="4548"/>
                        <a:pt x="849" y="4505"/>
                      </a:cubicBezTo>
                      <a:cubicBezTo>
                        <a:pt x="849" y="4463"/>
                        <a:pt x="872" y="4383"/>
                        <a:pt x="849" y="4298"/>
                      </a:cubicBezTo>
                      <a:cubicBezTo>
                        <a:pt x="825" y="4212"/>
                        <a:pt x="730" y="3953"/>
                        <a:pt x="739" y="3831"/>
                      </a:cubicBezTo>
                      <a:cubicBezTo>
                        <a:pt x="747" y="3709"/>
                        <a:pt x="764" y="3591"/>
                        <a:pt x="761" y="3506"/>
                      </a:cubicBezTo>
                      <a:cubicBezTo>
                        <a:pt x="759" y="3420"/>
                        <a:pt x="740" y="3359"/>
                        <a:pt x="735" y="3293"/>
                      </a:cubicBezTo>
                      <a:cubicBezTo>
                        <a:pt x="729" y="3228"/>
                        <a:pt x="671" y="2961"/>
                        <a:pt x="651" y="2803"/>
                      </a:cubicBezTo>
                      <a:cubicBezTo>
                        <a:pt x="631" y="2646"/>
                        <a:pt x="645" y="2403"/>
                        <a:pt x="648" y="2328"/>
                      </a:cubicBezTo>
                      <a:cubicBezTo>
                        <a:pt x="651" y="2253"/>
                        <a:pt x="679" y="2138"/>
                        <a:pt x="694" y="2078"/>
                      </a:cubicBezTo>
                      <a:cubicBezTo>
                        <a:pt x="709" y="2019"/>
                        <a:pt x="730" y="1925"/>
                        <a:pt x="727" y="1855"/>
                      </a:cubicBezTo>
                      <a:cubicBezTo>
                        <a:pt x="725" y="1786"/>
                        <a:pt x="677" y="1662"/>
                        <a:pt x="661" y="1531"/>
                      </a:cubicBezTo>
                      <a:cubicBezTo>
                        <a:pt x="675" y="1712"/>
                        <a:pt x="648" y="1754"/>
                        <a:pt x="647" y="1784"/>
                      </a:cubicBezTo>
                      <a:cubicBezTo>
                        <a:pt x="645" y="1814"/>
                        <a:pt x="649" y="1890"/>
                        <a:pt x="633" y="1952"/>
                      </a:cubicBezTo>
                      <a:cubicBezTo>
                        <a:pt x="617" y="2014"/>
                        <a:pt x="493" y="2277"/>
                        <a:pt x="493" y="2317"/>
                      </a:cubicBezTo>
                      <a:cubicBezTo>
                        <a:pt x="493" y="2357"/>
                        <a:pt x="509" y="2371"/>
                        <a:pt x="513" y="2419"/>
                      </a:cubicBezTo>
                      <a:cubicBezTo>
                        <a:pt x="517" y="2467"/>
                        <a:pt x="508" y="2610"/>
                        <a:pt x="509" y="2641"/>
                      </a:cubicBezTo>
                      <a:cubicBezTo>
                        <a:pt x="510" y="2674"/>
                        <a:pt x="470" y="2679"/>
                        <a:pt x="466" y="2650"/>
                      </a:cubicBezTo>
                      <a:lnTo>
                        <a:pt x="470" y="2697"/>
                      </a:lnTo>
                      <a:cubicBezTo>
                        <a:pt x="475" y="2736"/>
                        <a:pt x="429" y="2734"/>
                        <a:pt x="425" y="2701"/>
                      </a:cubicBezTo>
                      <a:cubicBezTo>
                        <a:pt x="425" y="2699"/>
                        <a:pt x="425" y="2693"/>
                        <a:pt x="424" y="2686"/>
                      </a:cubicBezTo>
                      <a:lnTo>
                        <a:pt x="424" y="2686"/>
                      </a:lnTo>
                      <a:lnTo>
                        <a:pt x="426" y="2731"/>
                      </a:lnTo>
                      <a:cubicBezTo>
                        <a:pt x="431" y="2758"/>
                        <a:pt x="386" y="2766"/>
                        <a:pt x="382" y="2733"/>
                      </a:cubicBezTo>
                      <a:cubicBezTo>
                        <a:pt x="382" y="2728"/>
                        <a:pt x="380" y="2712"/>
                        <a:pt x="378" y="2693"/>
                      </a:cubicBezTo>
                      <a:lnTo>
                        <a:pt x="378" y="2693"/>
                      </a:lnTo>
                      <a:cubicBezTo>
                        <a:pt x="378" y="2692"/>
                        <a:pt x="378" y="2691"/>
                        <a:pt x="378" y="2691"/>
                      </a:cubicBezTo>
                      <a:lnTo>
                        <a:pt x="377" y="2693"/>
                      </a:lnTo>
                      <a:cubicBezTo>
                        <a:pt x="382" y="2721"/>
                        <a:pt x="337" y="2729"/>
                        <a:pt x="334" y="2696"/>
                      </a:cubicBezTo>
                      <a:cubicBezTo>
                        <a:pt x="332" y="2681"/>
                        <a:pt x="322" y="2558"/>
                        <a:pt x="317" y="2522"/>
                      </a:cubicBezTo>
                      <a:cubicBezTo>
                        <a:pt x="312" y="2480"/>
                        <a:pt x="296" y="2463"/>
                        <a:pt x="284" y="2489"/>
                      </a:cubicBezTo>
                      <a:cubicBezTo>
                        <a:pt x="275" y="2508"/>
                        <a:pt x="260" y="2530"/>
                        <a:pt x="240" y="2537"/>
                      </a:cubicBezTo>
                      <a:cubicBezTo>
                        <a:pt x="220" y="2544"/>
                        <a:pt x="201" y="2542"/>
                        <a:pt x="200" y="2529"/>
                      </a:cubicBezTo>
                      <a:cubicBezTo>
                        <a:pt x="198" y="2514"/>
                        <a:pt x="240" y="2498"/>
                        <a:pt x="249" y="2466"/>
                      </a:cubicBezTo>
                      <a:cubicBezTo>
                        <a:pt x="257" y="2434"/>
                        <a:pt x="265" y="2399"/>
                        <a:pt x="270" y="2383"/>
                      </a:cubicBezTo>
                      <a:cubicBezTo>
                        <a:pt x="276" y="2367"/>
                        <a:pt x="313" y="2336"/>
                        <a:pt x="337" y="2316"/>
                      </a:cubicBezTo>
                      <a:cubicBezTo>
                        <a:pt x="348" y="2307"/>
                        <a:pt x="362" y="2288"/>
                        <a:pt x="376" y="2267"/>
                      </a:cubicBezTo>
                      <a:cubicBezTo>
                        <a:pt x="377" y="2267"/>
                        <a:pt x="377" y="2267"/>
                        <a:pt x="377" y="2267"/>
                      </a:cubicBezTo>
                      <a:cubicBezTo>
                        <a:pt x="395" y="2189"/>
                        <a:pt x="399" y="2118"/>
                        <a:pt x="406" y="2061"/>
                      </a:cubicBezTo>
                      <a:cubicBezTo>
                        <a:pt x="413" y="2004"/>
                        <a:pt x="392" y="1892"/>
                        <a:pt x="411" y="1837"/>
                      </a:cubicBezTo>
                      <a:cubicBezTo>
                        <a:pt x="429" y="1782"/>
                        <a:pt x="473" y="1697"/>
                        <a:pt x="475" y="1633"/>
                      </a:cubicBezTo>
                      <a:cubicBezTo>
                        <a:pt x="477" y="1569"/>
                        <a:pt x="461" y="1379"/>
                        <a:pt x="461" y="1325"/>
                      </a:cubicBezTo>
                      <a:cubicBezTo>
                        <a:pt x="461" y="1270"/>
                        <a:pt x="454" y="1192"/>
                        <a:pt x="479" y="1132"/>
                      </a:cubicBezTo>
                      <a:cubicBezTo>
                        <a:pt x="505" y="1073"/>
                        <a:pt x="555" y="1000"/>
                        <a:pt x="612" y="986"/>
                      </a:cubicBezTo>
                      <a:cubicBezTo>
                        <a:pt x="669" y="972"/>
                        <a:pt x="733" y="966"/>
                        <a:pt x="754" y="956"/>
                      </a:cubicBezTo>
                      <a:cubicBezTo>
                        <a:pt x="774" y="947"/>
                        <a:pt x="915" y="869"/>
                        <a:pt x="924" y="869"/>
                      </a:cubicBezTo>
                      <a:cubicBezTo>
                        <a:pt x="934" y="869"/>
                        <a:pt x="944" y="809"/>
                        <a:pt x="942" y="764"/>
                      </a:cubicBezTo>
                      <a:cubicBezTo>
                        <a:pt x="927" y="759"/>
                        <a:pt x="910" y="722"/>
                        <a:pt x="905" y="703"/>
                      </a:cubicBezTo>
                      <a:cubicBezTo>
                        <a:pt x="901" y="685"/>
                        <a:pt x="893" y="657"/>
                        <a:pt x="890" y="644"/>
                      </a:cubicBezTo>
                      <a:cubicBezTo>
                        <a:pt x="888" y="649"/>
                        <a:pt x="878" y="647"/>
                        <a:pt x="873" y="641"/>
                      </a:cubicBezTo>
                      <a:cubicBezTo>
                        <a:pt x="860" y="627"/>
                        <a:pt x="864" y="599"/>
                        <a:pt x="849" y="574"/>
                      </a:cubicBezTo>
                      <a:cubicBezTo>
                        <a:pt x="816" y="518"/>
                        <a:pt x="858" y="519"/>
                        <a:pt x="867" y="519"/>
                      </a:cubicBezTo>
                      <a:cubicBezTo>
                        <a:pt x="862" y="512"/>
                        <a:pt x="844" y="377"/>
                        <a:pt x="855" y="351"/>
                      </a:cubicBezTo>
                      <a:cubicBezTo>
                        <a:pt x="866" y="325"/>
                        <a:pt x="881" y="278"/>
                        <a:pt x="908" y="266"/>
                      </a:cubicBezTo>
                      <a:cubicBezTo>
                        <a:pt x="922" y="259"/>
                        <a:pt x="940" y="230"/>
                        <a:pt x="959" y="226"/>
                      </a:cubicBezTo>
                      <a:cubicBezTo>
                        <a:pt x="972" y="223"/>
                        <a:pt x="1015" y="204"/>
                        <a:pt x="1074" y="204"/>
                      </a:cubicBezTo>
                      <a:lnTo>
                        <a:pt x="1074" y="204"/>
                      </a:lnTo>
                      <a:lnTo>
                        <a:pt x="1074" y="204"/>
                      </a:lnTo>
                      <a:cubicBezTo>
                        <a:pt x="1134" y="204"/>
                        <a:pt x="1176" y="223"/>
                        <a:pt x="1189" y="226"/>
                      </a:cubicBezTo>
                      <a:cubicBezTo>
                        <a:pt x="1209" y="230"/>
                        <a:pt x="1227" y="259"/>
                        <a:pt x="1241" y="266"/>
                      </a:cubicBezTo>
                      <a:cubicBezTo>
                        <a:pt x="1267" y="278"/>
                        <a:pt x="1282" y="325"/>
                        <a:pt x="1293" y="351"/>
                      </a:cubicBezTo>
                      <a:cubicBezTo>
                        <a:pt x="1305" y="377"/>
                        <a:pt x="1286" y="512"/>
                        <a:pt x="1281" y="519"/>
                      </a:cubicBezTo>
                      <a:cubicBezTo>
                        <a:pt x="1290" y="519"/>
                        <a:pt x="1332" y="518"/>
                        <a:pt x="1299" y="574"/>
                      </a:cubicBezTo>
                      <a:cubicBezTo>
                        <a:pt x="1285" y="599"/>
                        <a:pt x="1288" y="627"/>
                        <a:pt x="1275" y="641"/>
                      </a:cubicBezTo>
                      <a:cubicBezTo>
                        <a:pt x="1270" y="647"/>
                        <a:pt x="1260" y="649"/>
                        <a:pt x="1259" y="644"/>
                      </a:cubicBezTo>
                      <a:cubicBezTo>
                        <a:pt x="1255" y="657"/>
                        <a:pt x="1248" y="685"/>
                        <a:pt x="1243" y="703"/>
                      </a:cubicBezTo>
                      <a:cubicBezTo>
                        <a:pt x="1238" y="722"/>
                        <a:pt x="1221" y="759"/>
                        <a:pt x="1206" y="764"/>
                      </a:cubicBezTo>
                      <a:cubicBezTo>
                        <a:pt x="1204" y="809"/>
                        <a:pt x="1215" y="869"/>
                        <a:pt x="1224" y="869"/>
                      </a:cubicBezTo>
                      <a:cubicBezTo>
                        <a:pt x="1233" y="869"/>
                        <a:pt x="1374" y="947"/>
                        <a:pt x="1394" y="956"/>
                      </a:cubicBezTo>
                      <a:cubicBezTo>
                        <a:pt x="1415" y="966"/>
                        <a:pt x="1479" y="972"/>
                        <a:pt x="1536" y="986"/>
                      </a:cubicBezTo>
                      <a:cubicBezTo>
                        <a:pt x="1593" y="1000"/>
                        <a:pt x="1644" y="1073"/>
                        <a:pt x="1669" y="1132"/>
                      </a:cubicBezTo>
                      <a:cubicBezTo>
                        <a:pt x="1694" y="1192"/>
                        <a:pt x="1687" y="1270"/>
                        <a:pt x="1687" y="1325"/>
                      </a:cubicBezTo>
                      <a:cubicBezTo>
                        <a:pt x="1687" y="1379"/>
                        <a:pt x="1671" y="1569"/>
                        <a:pt x="1673" y="1633"/>
                      </a:cubicBezTo>
                      <a:cubicBezTo>
                        <a:pt x="1676" y="1697"/>
                        <a:pt x="1719" y="1782"/>
                        <a:pt x="1737" y="1837"/>
                      </a:cubicBezTo>
                      <a:cubicBezTo>
                        <a:pt x="1756" y="1892"/>
                        <a:pt x="1735" y="2004"/>
                        <a:pt x="1742" y="2061"/>
                      </a:cubicBezTo>
                      <a:cubicBezTo>
                        <a:pt x="1749" y="2118"/>
                        <a:pt x="1753" y="2189"/>
                        <a:pt x="1772" y="2267"/>
                      </a:cubicBezTo>
                      <a:cubicBezTo>
                        <a:pt x="1772" y="2267"/>
                        <a:pt x="1772" y="2267"/>
                        <a:pt x="1772" y="2267"/>
                      </a:cubicBezTo>
                      <a:cubicBezTo>
                        <a:pt x="1786" y="2288"/>
                        <a:pt x="1801" y="2307"/>
                        <a:pt x="1811" y="2316"/>
                      </a:cubicBezTo>
                      <a:cubicBezTo>
                        <a:pt x="1836" y="2336"/>
                        <a:pt x="1872" y="2367"/>
                        <a:pt x="1878" y="2383"/>
                      </a:cubicBezTo>
                      <a:cubicBezTo>
                        <a:pt x="1884" y="2399"/>
                        <a:pt x="1891" y="2434"/>
                        <a:pt x="1900" y="2466"/>
                      </a:cubicBezTo>
                      <a:cubicBezTo>
                        <a:pt x="1908" y="2498"/>
                        <a:pt x="1951" y="2514"/>
                        <a:pt x="1949" y="25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Google Shape;8011;p236">
              <a:extLst>
                <a:ext uri="{FF2B5EF4-FFF2-40B4-BE49-F238E27FC236}">
                  <a16:creationId xmlns:a16="http://schemas.microsoft.com/office/drawing/2014/main" id="{B8A5E5DB-D3ED-4D41-B864-67BE78929B8D}"/>
                </a:ext>
              </a:extLst>
            </p:cNvPr>
            <p:cNvSpPr/>
            <p:nvPr/>
          </p:nvSpPr>
          <p:spPr>
            <a:xfrm>
              <a:off x="5924385" y="2725258"/>
              <a:ext cx="2361888" cy="2454120"/>
            </a:xfrm>
            <a:prstGeom prst="ellipse">
              <a:avLst/>
            </a:prstGeom>
            <a:noFill/>
            <a:ln w="19050" cap="flat" cmpd="sng">
              <a:solidFill>
                <a:srgbClr val="5B5B5B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grpSp>
          <p:nvGrpSpPr>
            <p:cNvPr id="7" name="Google Shape;8015;p236">
              <a:extLst>
                <a:ext uri="{FF2B5EF4-FFF2-40B4-BE49-F238E27FC236}">
                  <a16:creationId xmlns:a16="http://schemas.microsoft.com/office/drawing/2014/main" id="{F77B0D3A-93C0-43FD-9191-C2302363589E}"/>
                </a:ext>
              </a:extLst>
            </p:cNvPr>
            <p:cNvGrpSpPr/>
            <p:nvPr/>
          </p:nvGrpSpPr>
          <p:grpSpPr>
            <a:xfrm>
              <a:off x="6807639" y="4627750"/>
              <a:ext cx="843049" cy="843755"/>
              <a:chOff x="2779491" y="2517212"/>
              <a:chExt cx="648499" cy="649042"/>
            </a:xfrm>
          </p:grpSpPr>
          <p:sp>
            <p:nvSpPr>
              <p:cNvPr id="8" name="Google Shape;8016;p236">
                <a:extLst>
                  <a:ext uri="{FF2B5EF4-FFF2-40B4-BE49-F238E27FC236}">
                    <a16:creationId xmlns:a16="http://schemas.microsoft.com/office/drawing/2014/main" id="{525C55BC-9B60-4B96-9471-DA734CCF9906}"/>
                  </a:ext>
                </a:extLst>
              </p:cNvPr>
              <p:cNvSpPr/>
              <p:nvPr/>
            </p:nvSpPr>
            <p:spPr>
              <a:xfrm>
                <a:off x="2779491" y="2517212"/>
                <a:ext cx="648499" cy="6490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9" name="Google Shape;8017;p236">
                <a:extLst>
                  <a:ext uri="{FF2B5EF4-FFF2-40B4-BE49-F238E27FC236}">
                    <a16:creationId xmlns:a16="http://schemas.microsoft.com/office/drawing/2014/main" id="{734ED977-4518-4D47-94E9-BA03D4F7A0D4}"/>
                  </a:ext>
                </a:extLst>
              </p:cNvPr>
              <p:cNvSpPr/>
              <p:nvPr/>
            </p:nvSpPr>
            <p:spPr>
              <a:xfrm>
                <a:off x="2854318" y="2592102"/>
                <a:ext cx="498845" cy="499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0" name="Google Shape;8021;p236">
              <a:extLst>
                <a:ext uri="{FF2B5EF4-FFF2-40B4-BE49-F238E27FC236}">
                  <a16:creationId xmlns:a16="http://schemas.microsoft.com/office/drawing/2014/main" id="{415EC3AC-65FB-4746-9B40-B41A412F0D69}"/>
                </a:ext>
              </a:extLst>
            </p:cNvPr>
            <p:cNvGrpSpPr/>
            <p:nvPr/>
          </p:nvGrpSpPr>
          <p:grpSpPr>
            <a:xfrm>
              <a:off x="7707086" y="2709013"/>
              <a:ext cx="843049" cy="843755"/>
              <a:chOff x="5249342" y="1406453"/>
              <a:chExt cx="648499" cy="649042"/>
            </a:xfrm>
          </p:grpSpPr>
          <p:sp>
            <p:nvSpPr>
              <p:cNvPr id="11" name="Google Shape;8022;p236">
                <a:extLst>
                  <a:ext uri="{FF2B5EF4-FFF2-40B4-BE49-F238E27FC236}">
                    <a16:creationId xmlns:a16="http://schemas.microsoft.com/office/drawing/2014/main" id="{B26A27A0-0128-4D64-9C51-1DD5C062C5C3}"/>
                  </a:ext>
                </a:extLst>
              </p:cNvPr>
              <p:cNvSpPr/>
              <p:nvPr/>
            </p:nvSpPr>
            <p:spPr>
              <a:xfrm>
                <a:off x="5249342" y="1406453"/>
                <a:ext cx="648499" cy="64904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2" name="Google Shape;8023;p236">
                <a:extLst>
                  <a:ext uri="{FF2B5EF4-FFF2-40B4-BE49-F238E27FC236}">
                    <a16:creationId xmlns:a16="http://schemas.microsoft.com/office/drawing/2014/main" id="{4A59FCE4-01A9-4FE3-92E9-1525012C772A}"/>
                  </a:ext>
                </a:extLst>
              </p:cNvPr>
              <p:cNvSpPr/>
              <p:nvPr/>
            </p:nvSpPr>
            <p:spPr>
              <a:xfrm>
                <a:off x="5324169" y="1481343"/>
                <a:ext cx="498845" cy="4992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grpSp>
          <p:nvGrpSpPr>
            <p:cNvPr id="13" name="Google Shape;8030;p236">
              <a:extLst>
                <a:ext uri="{FF2B5EF4-FFF2-40B4-BE49-F238E27FC236}">
                  <a16:creationId xmlns:a16="http://schemas.microsoft.com/office/drawing/2014/main" id="{9DA71963-7DEF-45A9-A9AC-BFD6F79D98C7}"/>
                </a:ext>
              </a:extLst>
            </p:cNvPr>
            <p:cNvGrpSpPr/>
            <p:nvPr/>
          </p:nvGrpSpPr>
          <p:grpSpPr>
            <a:xfrm>
              <a:off x="5660523" y="2726527"/>
              <a:ext cx="843049" cy="843755"/>
              <a:chOff x="3287425" y="1417883"/>
              <a:chExt cx="648499" cy="649042"/>
            </a:xfrm>
          </p:grpSpPr>
          <p:sp>
            <p:nvSpPr>
              <p:cNvPr id="14" name="Google Shape;8031;p236">
                <a:extLst>
                  <a:ext uri="{FF2B5EF4-FFF2-40B4-BE49-F238E27FC236}">
                    <a16:creationId xmlns:a16="http://schemas.microsoft.com/office/drawing/2014/main" id="{C2518FAB-C5CC-46A5-A22C-E76682E21878}"/>
                  </a:ext>
                </a:extLst>
              </p:cNvPr>
              <p:cNvSpPr/>
              <p:nvPr/>
            </p:nvSpPr>
            <p:spPr>
              <a:xfrm>
                <a:off x="3287425" y="1417883"/>
                <a:ext cx="648499" cy="649042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5" name="Google Shape;8032;p236">
                <a:extLst>
                  <a:ext uri="{FF2B5EF4-FFF2-40B4-BE49-F238E27FC236}">
                    <a16:creationId xmlns:a16="http://schemas.microsoft.com/office/drawing/2014/main" id="{246FC549-FD8A-49B1-B916-5D3BCF4EE300}"/>
                  </a:ext>
                </a:extLst>
              </p:cNvPr>
              <p:cNvSpPr/>
              <p:nvPr/>
            </p:nvSpPr>
            <p:spPr>
              <a:xfrm>
                <a:off x="3362252" y="1492773"/>
                <a:ext cx="498845" cy="4992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 b="1">
                  <a:solidFill>
                    <a:schemeClr val="lt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</p:grpSp>
        <p:pic>
          <p:nvPicPr>
            <p:cNvPr id="22" name="Graphic 21" descr="Burger and drink">
              <a:extLst>
                <a:ext uri="{FF2B5EF4-FFF2-40B4-BE49-F238E27FC236}">
                  <a16:creationId xmlns:a16="http://schemas.microsoft.com/office/drawing/2014/main" id="{E34F5539-6D0E-426C-903C-14E9D216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26800" y="2826273"/>
              <a:ext cx="571972" cy="571972"/>
            </a:xfrm>
            <a:prstGeom prst="rect">
              <a:avLst/>
            </a:prstGeom>
          </p:spPr>
        </p:pic>
        <p:pic>
          <p:nvPicPr>
            <p:cNvPr id="24" name="Graphic 23" descr="Wine">
              <a:extLst>
                <a:ext uri="{FF2B5EF4-FFF2-40B4-BE49-F238E27FC236}">
                  <a16:creationId xmlns:a16="http://schemas.microsoft.com/office/drawing/2014/main" id="{1A3D0C6F-B4E3-46C2-B809-F2530F408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8522" y="2863534"/>
              <a:ext cx="534711" cy="534711"/>
            </a:xfrm>
            <a:prstGeom prst="rect">
              <a:avLst/>
            </a:prstGeom>
          </p:spPr>
        </p:pic>
        <p:pic>
          <p:nvPicPr>
            <p:cNvPr id="26" name="Graphic 25" descr="Medicine">
              <a:extLst>
                <a:ext uri="{FF2B5EF4-FFF2-40B4-BE49-F238E27FC236}">
                  <a16:creationId xmlns:a16="http://schemas.microsoft.com/office/drawing/2014/main" id="{8D248EDD-A622-4D25-BE8D-421E75A2B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83664" y="4806949"/>
              <a:ext cx="500212" cy="500212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D5944A4-D3C0-4589-B62F-3F094436C5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60070" y="4866072"/>
              <a:ext cx="505744" cy="381965"/>
            </a:xfrm>
            <a:prstGeom prst="line">
              <a:avLst/>
            </a:prstGeom>
            <a:solidFill>
              <a:srgbClr val="C0C0C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5904753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A59F-1F7F-4445-AA59-2FB033B8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Patient preparation for doppler and I.V. contrast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8D34E-3594-4B84-8BBE-828E0D935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BDF1A-2D9C-40BA-9A57-810D5D38E0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/>
              <a:t>*Based on common practice in Asia, also followed in the cited clinical study</a:t>
            </a:r>
            <a:r>
              <a:rPr lang="en-US" b="1" baseline="30000"/>
              <a:t>2</a:t>
            </a:r>
          </a:p>
          <a:p>
            <a:r>
              <a:rPr lang="en-US"/>
              <a:t>I.V.: intravenous</a:t>
            </a:r>
          </a:p>
          <a:p>
            <a:r>
              <a:rPr lang="en-US"/>
              <a:t>1. Taylor, S. (2017). </a:t>
            </a:r>
            <a:r>
              <a:rPr lang="en-US" i="1"/>
              <a:t>European radiology</a:t>
            </a:r>
            <a:r>
              <a:rPr lang="en-US"/>
              <a:t>, 27(6), 2570–2582. 2. </a:t>
            </a:r>
            <a:r>
              <a:rPr lang="de-DE"/>
              <a:t>Maaser, C. (2020). </a:t>
            </a:r>
            <a:r>
              <a:rPr lang="de-DE" i="1"/>
              <a:t>Gut</a:t>
            </a:r>
            <a:r>
              <a:rPr lang="de-DE"/>
              <a:t>. 69(9), 1629–1636</a:t>
            </a:r>
            <a:endParaRPr lang="en-US"/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5ECFC8BD-F3EE-4A17-A856-C6A36BCF15B3}"/>
              </a:ext>
            </a:extLst>
          </p:cNvPr>
          <p:cNvSpPr/>
          <p:nvPr/>
        </p:nvSpPr>
        <p:spPr>
          <a:xfrm>
            <a:off x="4230830" y="2640318"/>
            <a:ext cx="612000" cy="6120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D8DBC65A-0E35-4268-A24D-6419985DEF87}"/>
              </a:ext>
            </a:extLst>
          </p:cNvPr>
          <p:cNvSpPr/>
          <p:nvPr/>
        </p:nvSpPr>
        <p:spPr>
          <a:xfrm>
            <a:off x="4230830" y="3978783"/>
            <a:ext cx="612000" cy="6120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4B94E36E-42DE-414D-955D-06CBA4075143}"/>
              </a:ext>
            </a:extLst>
          </p:cNvPr>
          <p:cNvSpPr/>
          <p:nvPr/>
        </p:nvSpPr>
        <p:spPr>
          <a:xfrm>
            <a:off x="8932958" y="5159731"/>
            <a:ext cx="612000" cy="6120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34AAE8-86DB-4CAA-9EDC-D4D43884B1A3}"/>
              </a:ext>
            </a:extLst>
          </p:cNvPr>
          <p:cNvSpPr/>
          <p:nvPr/>
        </p:nvSpPr>
        <p:spPr>
          <a:xfrm>
            <a:off x="4819945" y="2550265"/>
            <a:ext cx="3492782" cy="794150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Routine use 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color doppler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recommended.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7B7F52-1778-4A79-A1C3-FD6076163776}"/>
              </a:ext>
            </a:extLst>
          </p:cNvPr>
          <p:cNvSpPr/>
          <p:nvPr/>
        </p:nvSpPr>
        <p:spPr>
          <a:xfrm>
            <a:off x="4819945" y="3969535"/>
            <a:ext cx="3700599" cy="633279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optimal doppler flow setting is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between 5-7 cm/s.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2*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A0E4808-BE99-4D22-9937-0D0306400A21}"/>
              </a:ext>
            </a:extLst>
          </p:cNvPr>
          <p:cNvSpPr/>
          <p:nvPr/>
        </p:nvSpPr>
        <p:spPr>
          <a:xfrm>
            <a:off x="9708370" y="4062059"/>
            <a:ext cx="4047057" cy="623884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 a contrast agent is given: the standard number of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sulphur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hexafluoride boluses is one, and the optimal dose is between 2.4 ml and 4.8 ml.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007ACE-6740-49AD-A59A-28DE54D1309D}"/>
              </a:ext>
            </a:extLst>
          </p:cNvPr>
          <p:cNvSpPr/>
          <p:nvPr/>
        </p:nvSpPr>
        <p:spPr>
          <a:xfrm>
            <a:off x="9708370" y="2609590"/>
            <a:ext cx="4047057" cy="623884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After administration of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sulphur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hexafluoride IV contrast, scan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between 10-40 seconds.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9D61B5-0068-44D4-8E16-23660916D6C7}"/>
              </a:ext>
            </a:extLst>
          </p:cNvPr>
          <p:cNvSpPr/>
          <p:nvPr/>
        </p:nvSpPr>
        <p:spPr>
          <a:xfrm>
            <a:off x="9708370" y="5228509"/>
            <a:ext cx="4008369" cy="44415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is recommended that 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peak enhancement after contrast injection is measured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075A0F-D526-4430-A87A-6AF30AB653A2}"/>
              </a:ext>
            </a:extLst>
          </p:cNvPr>
          <p:cNvSpPr/>
          <p:nvPr/>
        </p:nvSpPr>
        <p:spPr>
          <a:xfrm>
            <a:off x="9708370" y="6258470"/>
            <a:ext cx="3555773" cy="369663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Routine use of I.V. contrast agents, perfusion or time-intensity curves are not recommended.</a:t>
            </a:r>
          </a:p>
        </p:txBody>
      </p:sp>
      <p:sp>
        <p:nvSpPr>
          <p:cNvPr id="25" name="Rounded Rectangle 20">
            <a:extLst>
              <a:ext uri="{FF2B5EF4-FFF2-40B4-BE49-F238E27FC236}">
                <a16:creationId xmlns:a16="http://schemas.microsoft.com/office/drawing/2014/main" id="{F95433C2-C344-4807-A01C-B9E1EFC9187E}"/>
              </a:ext>
            </a:extLst>
          </p:cNvPr>
          <p:cNvSpPr/>
          <p:nvPr/>
        </p:nvSpPr>
        <p:spPr>
          <a:xfrm>
            <a:off x="8932958" y="2640318"/>
            <a:ext cx="612000" cy="6120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D38CD29B-B396-412D-B720-B960B2AF54D6}"/>
              </a:ext>
            </a:extLst>
          </p:cNvPr>
          <p:cNvSpPr/>
          <p:nvPr/>
        </p:nvSpPr>
        <p:spPr>
          <a:xfrm>
            <a:off x="8932958" y="3953696"/>
            <a:ext cx="612000" cy="612000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4B353142-95FF-43CD-B10C-A632BE956692}"/>
              </a:ext>
            </a:extLst>
          </p:cNvPr>
          <p:cNvSpPr/>
          <p:nvPr/>
        </p:nvSpPr>
        <p:spPr>
          <a:xfrm>
            <a:off x="8990626" y="6152596"/>
            <a:ext cx="612000" cy="61200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0FA23A-6554-49B7-A032-9B922913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65" y="2946318"/>
            <a:ext cx="2698242" cy="2698242"/>
          </a:xfrm>
          <a:prstGeom prst="rect">
            <a:avLst/>
          </a:prstGeom>
        </p:spPr>
      </p:pic>
      <p:pic>
        <p:nvPicPr>
          <p:cNvPr id="31" name="Picture 2" descr="Doppler fetal monitor ">
            <a:extLst>
              <a:ext uri="{FF2B5EF4-FFF2-40B4-BE49-F238E27FC236}">
                <a16:creationId xmlns:a16="http://schemas.microsoft.com/office/drawing/2014/main" id="{6C959FF9-1949-48C5-A642-0FA3D755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89" y="2755177"/>
            <a:ext cx="382282" cy="3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ttings ">
            <a:extLst>
              <a:ext uri="{FF2B5EF4-FFF2-40B4-BE49-F238E27FC236}">
                <a16:creationId xmlns:a16="http://schemas.microsoft.com/office/drawing/2014/main" id="{1168CA69-FF21-49EE-87A3-4979C37F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17" y="4102401"/>
            <a:ext cx="414501" cy="4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76CA7425-F699-4F62-96F1-CBD7ECF0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54" y="5269611"/>
            <a:ext cx="3619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132085CC-506B-4A61-A874-40F15BF5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121" y="2755177"/>
            <a:ext cx="373673" cy="37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6ACC514-1D79-49FB-91C4-37EC77E4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39" y="415823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ncel">
            <a:extLst>
              <a:ext uri="{FF2B5EF4-FFF2-40B4-BE49-F238E27FC236}">
                <a16:creationId xmlns:a16="http://schemas.microsoft.com/office/drawing/2014/main" id="{6501E487-FB53-435F-A62A-C5266870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69" y="6244691"/>
            <a:ext cx="361264" cy="3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7AAD48-F14D-DDBA-11A8-781768A3FE95}"/>
              </a:ext>
            </a:extLst>
          </p:cNvPr>
          <p:cNvSpPr txBox="1"/>
          <p:nvPr/>
        </p:nvSpPr>
        <p:spPr>
          <a:xfrm>
            <a:off x="5266817" y="1984690"/>
            <a:ext cx="2472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u="sng">
                <a:latin typeface="Verdana" panose="020B0604030504040204" pitchFamily="34" charset="0"/>
                <a:ea typeface="Verdana" panose="020B0604030504040204" pitchFamily="34" charset="0"/>
              </a:rPr>
              <a:t>Doppler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C43AC-1B6B-B605-F31A-51202AA0FF5C}"/>
              </a:ext>
            </a:extLst>
          </p:cNvPr>
          <p:cNvSpPr txBox="1"/>
          <p:nvPr/>
        </p:nvSpPr>
        <p:spPr>
          <a:xfrm>
            <a:off x="8312727" y="1847499"/>
            <a:ext cx="596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u="sng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IV Contrast (used mainly for research purposes)</a:t>
            </a:r>
            <a:r>
              <a:rPr lang="en-IN" sz="1600" b="1" u="sng" baseline="300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6710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2ED6-B701-4942-ADE7-0CBD1282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3698024" cy="1107996"/>
          </a:xfrm>
        </p:spPr>
        <p:txBody>
          <a:bodyPr/>
          <a:lstStyle/>
          <a:p>
            <a:r>
              <a:rPr lang="en-US"/>
              <a:t>Specific considerations for pediatric patients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1D188-CCF5-48E5-BC29-88013582F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23B17-D28B-4ABB-BE86-5E944BE707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IUS: intestinal ultrasound; I.V.: intravenous</a:t>
            </a:r>
          </a:p>
          <a:p>
            <a:r>
              <a:rPr lang="en-US"/>
              <a:t>Taylor, S. (2017). </a:t>
            </a:r>
            <a:r>
              <a:rPr lang="en-US" i="1"/>
              <a:t>European radiology</a:t>
            </a:r>
            <a:r>
              <a:rPr lang="en-US"/>
              <a:t>, 27(6), 2570–2582.</a:t>
            </a:r>
          </a:p>
        </p:txBody>
      </p:sp>
      <p:sp>
        <p:nvSpPr>
          <p:cNvPr id="27" name="Google Shape;8064;p237">
            <a:extLst>
              <a:ext uri="{FF2B5EF4-FFF2-40B4-BE49-F238E27FC236}">
                <a16:creationId xmlns:a16="http://schemas.microsoft.com/office/drawing/2014/main" id="{40E20E58-C2DF-40F8-BE1B-C62A7E68BE5D}"/>
              </a:ext>
            </a:extLst>
          </p:cNvPr>
          <p:cNvSpPr/>
          <p:nvPr/>
        </p:nvSpPr>
        <p:spPr>
          <a:xfrm>
            <a:off x="4462266" y="2338821"/>
            <a:ext cx="4183745" cy="4099691"/>
          </a:xfrm>
          <a:prstGeom prst="arc">
            <a:avLst>
              <a:gd name="adj1" fmla="val 21578092"/>
              <a:gd name="adj2" fmla="val 21526726"/>
            </a:avLst>
          </a:prstGeom>
          <a:noFill/>
          <a:ln w="19050" cap="flat" cmpd="sng">
            <a:solidFill>
              <a:srgbClr val="A5A5A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6" name="Google Shape;8070;p237">
            <a:extLst>
              <a:ext uri="{FF2B5EF4-FFF2-40B4-BE49-F238E27FC236}">
                <a16:creationId xmlns:a16="http://schemas.microsoft.com/office/drawing/2014/main" id="{F09FEA4F-4EDC-48DF-A939-A5F8ADA5F039}"/>
              </a:ext>
            </a:extLst>
          </p:cNvPr>
          <p:cNvGrpSpPr/>
          <p:nvPr/>
        </p:nvGrpSpPr>
        <p:grpSpPr>
          <a:xfrm>
            <a:off x="5804136" y="1937460"/>
            <a:ext cx="1170148" cy="1146639"/>
            <a:chOff x="2786183" y="1189182"/>
            <a:chExt cx="921712" cy="921712"/>
          </a:xfrm>
        </p:grpSpPr>
        <p:sp>
          <p:nvSpPr>
            <p:cNvPr id="37" name="Google Shape;8071;p237">
              <a:extLst>
                <a:ext uri="{FF2B5EF4-FFF2-40B4-BE49-F238E27FC236}">
                  <a16:creationId xmlns:a16="http://schemas.microsoft.com/office/drawing/2014/main" id="{CCEA309A-3EFA-4A7E-8B76-2A2F61415E9B}"/>
                </a:ext>
              </a:extLst>
            </p:cNvPr>
            <p:cNvSpPr/>
            <p:nvPr/>
          </p:nvSpPr>
          <p:spPr>
            <a:xfrm>
              <a:off x="2786183" y="1189182"/>
              <a:ext cx="921712" cy="9217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8" name="Google Shape;8072;p237">
              <a:extLst>
                <a:ext uri="{FF2B5EF4-FFF2-40B4-BE49-F238E27FC236}">
                  <a16:creationId xmlns:a16="http://schemas.microsoft.com/office/drawing/2014/main" id="{92D9AE9C-56BE-4A4F-B4AE-83F65DF0B331}"/>
                </a:ext>
              </a:extLst>
            </p:cNvPr>
            <p:cNvSpPr/>
            <p:nvPr/>
          </p:nvSpPr>
          <p:spPr>
            <a:xfrm>
              <a:off x="2878354" y="1281353"/>
              <a:ext cx="737370" cy="73737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39" name="Google Shape;8073;p237">
            <a:extLst>
              <a:ext uri="{FF2B5EF4-FFF2-40B4-BE49-F238E27FC236}">
                <a16:creationId xmlns:a16="http://schemas.microsoft.com/office/drawing/2014/main" id="{92CDE30A-1D11-4B7E-B40B-A1A58CED0252}"/>
              </a:ext>
            </a:extLst>
          </p:cNvPr>
          <p:cNvGrpSpPr/>
          <p:nvPr/>
        </p:nvGrpSpPr>
        <p:grpSpPr>
          <a:xfrm>
            <a:off x="4623626" y="5439219"/>
            <a:ext cx="1170148" cy="1146639"/>
            <a:chOff x="2786183" y="1189182"/>
            <a:chExt cx="921712" cy="921712"/>
          </a:xfrm>
        </p:grpSpPr>
        <p:sp>
          <p:nvSpPr>
            <p:cNvPr id="40" name="Google Shape;8074;p237">
              <a:extLst>
                <a:ext uri="{FF2B5EF4-FFF2-40B4-BE49-F238E27FC236}">
                  <a16:creationId xmlns:a16="http://schemas.microsoft.com/office/drawing/2014/main" id="{5BCD971B-1157-4D7C-B6E3-8452BE7D5BB4}"/>
                </a:ext>
              </a:extLst>
            </p:cNvPr>
            <p:cNvSpPr/>
            <p:nvPr/>
          </p:nvSpPr>
          <p:spPr>
            <a:xfrm>
              <a:off x="2786183" y="1189182"/>
              <a:ext cx="921712" cy="9217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41" name="Google Shape;8075;p237">
              <a:extLst>
                <a:ext uri="{FF2B5EF4-FFF2-40B4-BE49-F238E27FC236}">
                  <a16:creationId xmlns:a16="http://schemas.microsoft.com/office/drawing/2014/main" id="{048370CB-B9EC-4C58-886D-C8AB675976D8}"/>
                </a:ext>
              </a:extLst>
            </p:cNvPr>
            <p:cNvSpPr/>
            <p:nvPr/>
          </p:nvSpPr>
          <p:spPr>
            <a:xfrm>
              <a:off x="2878354" y="1281353"/>
              <a:ext cx="737370" cy="73737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48" name="Google Shape;8082;p237">
            <a:extLst>
              <a:ext uri="{FF2B5EF4-FFF2-40B4-BE49-F238E27FC236}">
                <a16:creationId xmlns:a16="http://schemas.microsoft.com/office/drawing/2014/main" id="{D69AD359-F035-4214-9441-B1CA4F0B8126}"/>
              </a:ext>
            </a:extLst>
          </p:cNvPr>
          <p:cNvGrpSpPr/>
          <p:nvPr/>
        </p:nvGrpSpPr>
        <p:grpSpPr>
          <a:xfrm>
            <a:off x="3869131" y="3543487"/>
            <a:ext cx="1170148" cy="1146639"/>
            <a:chOff x="2786183" y="1189182"/>
            <a:chExt cx="921712" cy="921712"/>
          </a:xfrm>
        </p:grpSpPr>
        <p:sp>
          <p:nvSpPr>
            <p:cNvPr id="49" name="Google Shape;8083;p237">
              <a:extLst>
                <a:ext uri="{FF2B5EF4-FFF2-40B4-BE49-F238E27FC236}">
                  <a16:creationId xmlns:a16="http://schemas.microsoft.com/office/drawing/2014/main" id="{996EB915-082C-4302-99CE-57507226B3F0}"/>
                </a:ext>
              </a:extLst>
            </p:cNvPr>
            <p:cNvSpPr/>
            <p:nvPr/>
          </p:nvSpPr>
          <p:spPr>
            <a:xfrm>
              <a:off x="2786183" y="1189182"/>
              <a:ext cx="921712" cy="92171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50" name="Google Shape;8084;p237">
              <a:extLst>
                <a:ext uri="{FF2B5EF4-FFF2-40B4-BE49-F238E27FC236}">
                  <a16:creationId xmlns:a16="http://schemas.microsoft.com/office/drawing/2014/main" id="{62DCD791-0F89-4910-87AA-085E8459A609}"/>
                </a:ext>
              </a:extLst>
            </p:cNvPr>
            <p:cNvSpPr/>
            <p:nvPr/>
          </p:nvSpPr>
          <p:spPr>
            <a:xfrm>
              <a:off x="2878354" y="1281354"/>
              <a:ext cx="737370" cy="73737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51" name="Google Shape;8085;p237">
            <a:extLst>
              <a:ext uri="{FF2B5EF4-FFF2-40B4-BE49-F238E27FC236}">
                <a16:creationId xmlns:a16="http://schemas.microsoft.com/office/drawing/2014/main" id="{A9AF852F-7A41-4106-A8AD-6F2BF5AED33B}"/>
              </a:ext>
            </a:extLst>
          </p:cNvPr>
          <p:cNvSpPr/>
          <p:nvPr/>
        </p:nvSpPr>
        <p:spPr>
          <a:xfrm>
            <a:off x="5918853" y="3632461"/>
            <a:ext cx="1200489" cy="1455534"/>
          </a:xfrm>
          <a:custGeom>
            <a:avLst/>
            <a:gdLst/>
            <a:ahLst/>
            <a:cxnLst/>
            <a:rect l="l" t="t" r="r" b="b"/>
            <a:pathLst>
              <a:path w="250" h="296" extrusionOk="0">
                <a:moveTo>
                  <a:pt x="250" y="250"/>
                </a:moveTo>
                <a:cubicBezTo>
                  <a:pt x="250" y="282"/>
                  <a:pt x="185" y="296"/>
                  <a:pt x="125" y="296"/>
                </a:cubicBezTo>
                <a:cubicBezTo>
                  <a:pt x="65" y="296"/>
                  <a:pt x="0" y="282"/>
                  <a:pt x="0" y="250"/>
                </a:cubicBezTo>
                <a:cubicBezTo>
                  <a:pt x="0" y="226"/>
                  <a:pt x="36" y="215"/>
                  <a:pt x="66" y="210"/>
                </a:cubicBezTo>
                <a:cubicBezTo>
                  <a:pt x="72" y="209"/>
                  <a:pt x="78" y="213"/>
                  <a:pt x="79" y="219"/>
                </a:cubicBezTo>
                <a:cubicBezTo>
                  <a:pt x="80" y="225"/>
                  <a:pt x="76" y="231"/>
                  <a:pt x="70" y="232"/>
                </a:cubicBezTo>
                <a:cubicBezTo>
                  <a:pt x="33" y="239"/>
                  <a:pt x="23" y="249"/>
                  <a:pt x="23" y="251"/>
                </a:cubicBezTo>
                <a:cubicBezTo>
                  <a:pt x="24" y="257"/>
                  <a:pt x="58" y="273"/>
                  <a:pt x="125" y="273"/>
                </a:cubicBezTo>
                <a:cubicBezTo>
                  <a:pt x="192" y="273"/>
                  <a:pt x="226" y="257"/>
                  <a:pt x="228" y="250"/>
                </a:cubicBezTo>
                <a:cubicBezTo>
                  <a:pt x="227" y="249"/>
                  <a:pt x="217" y="238"/>
                  <a:pt x="180" y="232"/>
                </a:cubicBezTo>
                <a:cubicBezTo>
                  <a:pt x="174" y="231"/>
                  <a:pt x="170" y="225"/>
                  <a:pt x="171" y="219"/>
                </a:cubicBezTo>
                <a:cubicBezTo>
                  <a:pt x="172" y="213"/>
                  <a:pt x="178" y="209"/>
                  <a:pt x="184" y="210"/>
                </a:cubicBezTo>
                <a:cubicBezTo>
                  <a:pt x="214" y="215"/>
                  <a:pt x="250" y="226"/>
                  <a:pt x="250" y="250"/>
                </a:cubicBezTo>
                <a:close/>
                <a:moveTo>
                  <a:pt x="80" y="182"/>
                </a:moveTo>
                <a:cubicBezTo>
                  <a:pt x="91" y="182"/>
                  <a:pt x="91" y="182"/>
                  <a:pt x="91" y="182"/>
                </a:cubicBezTo>
                <a:cubicBezTo>
                  <a:pt x="91" y="250"/>
                  <a:pt x="91" y="250"/>
                  <a:pt x="91" y="250"/>
                </a:cubicBezTo>
                <a:cubicBezTo>
                  <a:pt x="91" y="257"/>
                  <a:pt x="96" y="262"/>
                  <a:pt x="102" y="262"/>
                </a:cubicBezTo>
                <a:cubicBezTo>
                  <a:pt x="148" y="262"/>
                  <a:pt x="148" y="262"/>
                  <a:pt x="148" y="262"/>
                </a:cubicBezTo>
                <a:cubicBezTo>
                  <a:pt x="154" y="262"/>
                  <a:pt x="159" y="257"/>
                  <a:pt x="159" y="250"/>
                </a:cubicBezTo>
                <a:cubicBezTo>
                  <a:pt x="159" y="182"/>
                  <a:pt x="159" y="182"/>
                  <a:pt x="159" y="182"/>
                </a:cubicBezTo>
                <a:cubicBezTo>
                  <a:pt x="171" y="182"/>
                  <a:pt x="171" y="182"/>
                  <a:pt x="171" y="182"/>
                </a:cubicBezTo>
                <a:cubicBezTo>
                  <a:pt x="177" y="182"/>
                  <a:pt x="182" y="177"/>
                  <a:pt x="182" y="171"/>
                </a:cubicBezTo>
                <a:cubicBezTo>
                  <a:pt x="182" y="102"/>
                  <a:pt x="182" y="102"/>
                  <a:pt x="182" y="102"/>
                </a:cubicBezTo>
                <a:cubicBezTo>
                  <a:pt x="182" y="97"/>
                  <a:pt x="173" y="84"/>
                  <a:pt x="157" y="82"/>
                </a:cubicBezTo>
                <a:cubicBezTo>
                  <a:pt x="150" y="81"/>
                  <a:pt x="138" y="80"/>
                  <a:pt x="125" y="80"/>
                </a:cubicBezTo>
                <a:cubicBezTo>
                  <a:pt x="112" y="80"/>
                  <a:pt x="100" y="81"/>
                  <a:pt x="93" y="82"/>
                </a:cubicBezTo>
                <a:cubicBezTo>
                  <a:pt x="77" y="84"/>
                  <a:pt x="68" y="97"/>
                  <a:pt x="68" y="102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8" y="177"/>
                  <a:pt x="73" y="182"/>
                  <a:pt x="80" y="182"/>
                </a:cubicBezTo>
                <a:close/>
                <a:moveTo>
                  <a:pt x="125" y="68"/>
                </a:moveTo>
                <a:cubicBezTo>
                  <a:pt x="144" y="68"/>
                  <a:pt x="159" y="53"/>
                  <a:pt x="159" y="34"/>
                </a:cubicBezTo>
                <a:cubicBezTo>
                  <a:pt x="159" y="15"/>
                  <a:pt x="144" y="0"/>
                  <a:pt x="125" y="0"/>
                </a:cubicBezTo>
                <a:cubicBezTo>
                  <a:pt x="106" y="0"/>
                  <a:pt x="91" y="15"/>
                  <a:pt x="91" y="34"/>
                </a:cubicBezTo>
                <a:cubicBezTo>
                  <a:pt x="91" y="53"/>
                  <a:pt x="106" y="68"/>
                  <a:pt x="125" y="68"/>
                </a:cubicBezTo>
                <a:close/>
                <a:moveTo>
                  <a:pt x="125" y="68"/>
                </a:moveTo>
                <a:cubicBezTo>
                  <a:pt x="125" y="68"/>
                  <a:pt x="125" y="68"/>
                  <a:pt x="125" y="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138506-0E7C-4650-9CCF-10E9C0C6865C}"/>
              </a:ext>
            </a:extLst>
          </p:cNvPr>
          <p:cNvSpPr/>
          <p:nvPr/>
        </p:nvSpPr>
        <p:spPr>
          <a:xfrm>
            <a:off x="345268" y="5934547"/>
            <a:ext cx="4036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Consumption of still water and non-carbonated fruit juice is </a:t>
            </a:r>
            <a:r>
              <a:rPr lang="en-US" sz="14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recommended</a:t>
            </a: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883545-0BC8-42F2-A478-84C2B891243F}"/>
              </a:ext>
            </a:extLst>
          </p:cNvPr>
          <p:cNvSpPr/>
          <p:nvPr/>
        </p:nvSpPr>
        <p:spPr>
          <a:xfrm>
            <a:off x="722313" y="3893434"/>
            <a:ext cx="30883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full scan of the abdominal and pelvic area is recommended, including the liver.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5F412CD-1C30-47B7-9107-C8C4E027AA9D}"/>
              </a:ext>
            </a:extLst>
          </p:cNvPr>
          <p:cNvSpPr/>
          <p:nvPr/>
        </p:nvSpPr>
        <p:spPr>
          <a:xfrm>
            <a:off x="7119342" y="1830363"/>
            <a:ext cx="4931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 of laxatives, rectal water enema, spasmolytics, or I.V IUS contrast is </a:t>
            </a:r>
            <a:r>
              <a:rPr lang="en-US" sz="1400" u="sng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</a:t>
            </a:r>
            <a:r>
              <a: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recommended.</a:t>
            </a:r>
          </a:p>
        </p:txBody>
      </p:sp>
      <p:pic>
        <p:nvPicPr>
          <p:cNvPr id="87" name="Picture 6">
            <a:extLst>
              <a:ext uri="{FF2B5EF4-FFF2-40B4-BE49-F238E27FC236}">
                <a16:creationId xmlns:a16="http://schemas.microsoft.com/office/drawing/2014/main" id="{44E2A6DC-C535-44B2-A37F-EFD7CC86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89" y="5730120"/>
            <a:ext cx="685827" cy="54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">
            <a:extLst>
              <a:ext uri="{FF2B5EF4-FFF2-40B4-BE49-F238E27FC236}">
                <a16:creationId xmlns:a16="http://schemas.microsoft.com/office/drawing/2014/main" id="{01C2E2BB-955D-4783-ABE4-A8EB901B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23" y="3854410"/>
            <a:ext cx="531074" cy="53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6EA2D2-D5FC-4572-593B-779AA5BFEF05}"/>
              </a:ext>
            </a:extLst>
          </p:cNvPr>
          <p:cNvGrpSpPr/>
          <p:nvPr/>
        </p:nvGrpSpPr>
        <p:grpSpPr>
          <a:xfrm>
            <a:off x="7930065" y="3718309"/>
            <a:ext cx="1170148" cy="1146639"/>
            <a:chOff x="7223074" y="5439219"/>
            <a:chExt cx="1170148" cy="11466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6272C4-8187-5B4E-81B6-05A0EBBE9FEE}"/>
                </a:ext>
              </a:extLst>
            </p:cNvPr>
            <p:cNvGrpSpPr/>
            <p:nvPr/>
          </p:nvGrpSpPr>
          <p:grpSpPr>
            <a:xfrm>
              <a:off x="7223074" y="5439219"/>
              <a:ext cx="1170148" cy="1146639"/>
              <a:chOff x="7256460" y="5439219"/>
              <a:chExt cx="1170148" cy="1146639"/>
            </a:xfrm>
          </p:grpSpPr>
          <p:grpSp>
            <p:nvGrpSpPr>
              <p:cNvPr id="42" name="Google Shape;8076;p237">
                <a:extLst>
                  <a:ext uri="{FF2B5EF4-FFF2-40B4-BE49-F238E27FC236}">
                    <a16:creationId xmlns:a16="http://schemas.microsoft.com/office/drawing/2014/main" id="{1638CA04-7D87-4215-946F-FB28E5FF71E2}"/>
                  </a:ext>
                </a:extLst>
              </p:cNvPr>
              <p:cNvGrpSpPr/>
              <p:nvPr/>
            </p:nvGrpSpPr>
            <p:grpSpPr>
              <a:xfrm>
                <a:off x="7256460" y="5439219"/>
                <a:ext cx="1170148" cy="1146639"/>
                <a:chOff x="2786183" y="1189182"/>
                <a:chExt cx="921712" cy="921712"/>
              </a:xfrm>
            </p:grpSpPr>
            <p:sp>
              <p:nvSpPr>
                <p:cNvPr id="43" name="Google Shape;8077;p237">
                  <a:extLst>
                    <a:ext uri="{FF2B5EF4-FFF2-40B4-BE49-F238E27FC236}">
                      <a16:creationId xmlns:a16="http://schemas.microsoft.com/office/drawing/2014/main" id="{3CBD908B-827F-44DD-B4C8-A04357494CED}"/>
                    </a:ext>
                  </a:extLst>
                </p:cNvPr>
                <p:cNvSpPr/>
                <p:nvPr/>
              </p:nvSpPr>
              <p:spPr>
                <a:xfrm>
                  <a:off x="2786183" y="1189182"/>
                  <a:ext cx="921712" cy="92171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chemeClr val="l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endParaRPr>
                </a:p>
              </p:txBody>
            </p:sp>
            <p:sp>
              <p:nvSpPr>
                <p:cNvPr id="44" name="Google Shape;8078;p237">
                  <a:extLst>
                    <a:ext uri="{FF2B5EF4-FFF2-40B4-BE49-F238E27FC236}">
                      <a16:creationId xmlns:a16="http://schemas.microsoft.com/office/drawing/2014/main" id="{95AF43FA-D887-441B-9B02-220873F16331}"/>
                    </a:ext>
                  </a:extLst>
                </p:cNvPr>
                <p:cNvSpPr/>
                <p:nvPr/>
              </p:nvSpPr>
              <p:spPr>
                <a:xfrm>
                  <a:off x="2878354" y="1281353"/>
                  <a:ext cx="737370" cy="73737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>
                    <a:solidFill>
                      <a:schemeClr val="lt1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endParaRPr>
                </a:p>
              </p:txBody>
            </p:sp>
          </p:grpSp>
          <p:pic>
            <p:nvPicPr>
              <p:cNvPr id="93" name="Graphic 92" descr="School girl">
                <a:extLst>
                  <a:ext uri="{FF2B5EF4-FFF2-40B4-BE49-F238E27FC236}">
                    <a16:creationId xmlns:a16="http://schemas.microsoft.com/office/drawing/2014/main" id="{BCAC6F69-A265-4BC7-9469-DB85440B5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388741" y="5730120"/>
                <a:ext cx="555180" cy="555180"/>
              </a:xfrm>
              <a:prstGeom prst="rect">
                <a:avLst/>
              </a:prstGeom>
            </p:spPr>
          </p:pic>
        </p:grpSp>
        <p:pic>
          <p:nvPicPr>
            <p:cNvPr id="95" name="Graphic 94" descr="School boy">
              <a:extLst>
                <a:ext uri="{FF2B5EF4-FFF2-40B4-BE49-F238E27FC236}">
                  <a16:creationId xmlns:a16="http://schemas.microsoft.com/office/drawing/2014/main" id="{EDF1B838-46BD-46D6-94C6-3CD96167B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14154" y="5721757"/>
              <a:ext cx="567333" cy="567333"/>
            </a:xfrm>
            <a:prstGeom prst="rect">
              <a:avLst/>
            </a:prstGeom>
          </p:spPr>
        </p:pic>
      </p:grpSp>
      <p:pic>
        <p:nvPicPr>
          <p:cNvPr id="97" name="Graphic 96" descr="Medicine">
            <a:extLst>
              <a:ext uri="{FF2B5EF4-FFF2-40B4-BE49-F238E27FC236}">
                <a16:creationId xmlns:a16="http://schemas.microsoft.com/office/drawing/2014/main" id="{1CAE161A-DF24-4D94-B68E-16F03DFE9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9410" y="2150973"/>
            <a:ext cx="690050" cy="690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F5A19-2AAF-FBB1-79CA-13980779EAB9}"/>
              </a:ext>
            </a:extLst>
          </p:cNvPr>
          <p:cNvSpPr txBox="1"/>
          <p:nvPr/>
        </p:nvSpPr>
        <p:spPr>
          <a:xfrm>
            <a:off x="7650143" y="4947814"/>
            <a:ext cx="526219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Younger children do not tolerate prolonged food and fluid restrictions before IUS examination, hence recommendations are made according to the age of the patient, based on expert opinions.</a:t>
            </a:r>
          </a:p>
        </p:txBody>
      </p:sp>
    </p:spTree>
    <p:extLst>
      <p:ext uri="{BB962C8B-B14F-4D97-AF65-F5344CB8AC3E}">
        <p14:creationId xmlns:p14="http://schemas.microsoft.com/office/powerpoint/2010/main" val="201541850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D632-209C-49AB-AC31-F4B9325B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454149"/>
            <a:ext cx="12174912" cy="1107996"/>
          </a:xfrm>
        </p:spPr>
        <p:txBody>
          <a:bodyPr/>
          <a:lstStyle/>
          <a:p>
            <a:r>
              <a:rPr lang="en-US"/>
              <a:t>Choice of probes (transducers) for the IUS examination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756D6-8DC1-43BF-A132-20CD92833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152A9-8AB7-4C89-A3BD-A4E3FBADB9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IUS: intestinal ultrasound; I.V.: intravenous</a:t>
            </a:r>
          </a:p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1.</a:t>
            </a:r>
            <a:r>
              <a:rPr lang="en-US" b="0" i="0">
                <a:solidFill>
                  <a:srgbClr val="21212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IN" b="0" i="0" err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Andrzejewska</a:t>
            </a:r>
            <a:r>
              <a:rPr lang="en-IN" b="0" i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M., &amp; </a:t>
            </a:r>
            <a:r>
              <a:rPr lang="en-IN" b="0" i="0" err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Grzymisławski</a:t>
            </a:r>
            <a:r>
              <a:rPr lang="en-IN" b="0" i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M. (2018). </a:t>
            </a:r>
            <a:r>
              <a:rPr lang="en-IN" b="0" i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Gastroenterology Review.</a:t>
            </a:r>
            <a:r>
              <a:rPr lang="en-IN" b="0" i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en-IN" b="0" i="1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en-IN" b="0" i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(1), 1-5. 2.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 Taylor, S. (2017). 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</a:rPr>
              <a:t>European radiology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, 27(6), 2570–2582. 3. </a:t>
            </a:r>
            <a:r>
              <a:rPr lang="en-US" err="1">
                <a:latin typeface="Verdana" panose="020B0604030504040204" pitchFamily="34" charset="0"/>
                <a:ea typeface="Verdana" panose="020B0604030504040204" pitchFamily="34" charset="0"/>
              </a:rPr>
              <a:t>Nylund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, K. (2017). </a:t>
            </a:r>
            <a:r>
              <a:rPr lang="en-US" i="1" err="1">
                <a:latin typeface="Verdana" panose="020B0604030504040204" pitchFamily="34" charset="0"/>
                <a:ea typeface="Verdana" panose="020B0604030504040204" pitchFamily="34" charset="0"/>
              </a:rPr>
              <a:t>Ultraschall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</a:rPr>
              <a:t> in der </a:t>
            </a:r>
            <a:r>
              <a:rPr lang="en-US" i="1" err="1">
                <a:latin typeface="Verdana" panose="020B0604030504040204" pitchFamily="34" charset="0"/>
                <a:ea typeface="Verdana" panose="020B0604030504040204" pitchFamily="34" charset="0"/>
              </a:rPr>
              <a:t>Medizin</a:t>
            </a:r>
            <a:r>
              <a:rPr lang="en-US" i="1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(Stuttgart, Germany : 1980), 38(3), e1–e15.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ACAFA-0D9D-B4B9-2013-FCEB11BE5017}"/>
              </a:ext>
            </a:extLst>
          </p:cNvPr>
          <p:cNvGrpSpPr/>
          <p:nvPr/>
        </p:nvGrpSpPr>
        <p:grpSpPr>
          <a:xfrm>
            <a:off x="722313" y="2817541"/>
            <a:ext cx="12958691" cy="4340620"/>
            <a:chOff x="722313" y="2277895"/>
            <a:chExt cx="12958691" cy="4340620"/>
          </a:xfrm>
        </p:grpSpPr>
        <p:grpSp>
          <p:nvGrpSpPr>
            <p:cNvPr id="6" name="Google Shape;3732;p134">
              <a:extLst>
                <a:ext uri="{FF2B5EF4-FFF2-40B4-BE49-F238E27FC236}">
                  <a16:creationId xmlns:a16="http://schemas.microsoft.com/office/drawing/2014/main" id="{EAE2D2F2-6782-4037-BB0E-59B78EE4DA15}"/>
                </a:ext>
              </a:extLst>
            </p:cNvPr>
            <p:cNvGrpSpPr/>
            <p:nvPr/>
          </p:nvGrpSpPr>
          <p:grpSpPr>
            <a:xfrm>
              <a:off x="2171972" y="2277900"/>
              <a:ext cx="9076126" cy="2107047"/>
              <a:chOff x="1938544" y="1152526"/>
              <a:chExt cx="4792657" cy="1154176"/>
            </a:xfrm>
          </p:grpSpPr>
          <p:sp>
            <p:nvSpPr>
              <p:cNvPr id="7" name="Google Shape;3733;p134">
                <a:extLst>
                  <a:ext uri="{FF2B5EF4-FFF2-40B4-BE49-F238E27FC236}">
                    <a16:creationId xmlns:a16="http://schemas.microsoft.com/office/drawing/2014/main" id="{B8050E09-2A98-4769-BC0B-3BCB4515DD72}"/>
                  </a:ext>
                </a:extLst>
              </p:cNvPr>
              <p:cNvSpPr/>
              <p:nvPr/>
            </p:nvSpPr>
            <p:spPr>
              <a:xfrm rot="10800000" flipH="1">
                <a:off x="1938544" y="1598819"/>
                <a:ext cx="4792657" cy="707883"/>
              </a:xfrm>
              <a:prstGeom prst="round2SameRect">
                <a:avLst>
                  <a:gd name="adj1" fmla="val 8813"/>
                  <a:gd name="adj2" fmla="val 0"/>
                </a:avLst>
              </a:pr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grpSp>
            <p:nvGrpSpPr>
              <p:cNvPr id="8" name="Google Shape;3734;p134">
                <a:extLst>
                  <a:ext uri="{FF2B5EF4-FFF2-40B4-BE49-F238E27FC236}">
                    <a16:creationId xmlns:a16="http://schemas.microsoft.com/office/drawing/2014/main" id="{F9C89985-C6F4-4A20-86A6-A09BE7602312}"/>
                  </a:ext>
                </a:extLst>
              </p:cNvPr>
              <p:cNvGrpSpPr/>
              <p:nvPr/>
            </p:nvGrpSpPr>
            <p:grpSpPr>
              <a:xfrm>
                <a:off x="1938544" y="1152526"/>
                <a:ext cx="4792657" cy="446296"/>
                <a:chOff x="1600200" y="1295400"/>
                <a:chExt cx="5410200" cy="670560"/>
              </a:xfrm>
            </p:grpSpPr>
            <p:sp>
              <p:nvSpPr>
                <p:cNvPr id="9" name="Google Shape;3735;p134">
                  <a:extLst>
                    <a:ext uri="{FF2B5EF4-FFF2-40B4-BE49-F238E27FC236}">
                      <a16:creationId xmlns:a16="http://schemas.microsoft.com/office/drawing/2014/main" id="{B58D3DE4-1C2A-438A-96DE-7B190EB60018}"/>
                    </a:ext>
                  </a:extLst>
                </p:cNvPr>
                <p:cNvSpPr/>
                <p:nvPr/>
              </p:nvSpPr>
              <p:spPr>
                <a:xfrm>
                  <a:off x="1600200" y="1356360"/>
                  <a:ext cx="5410200" cy="609600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endParaRPr>
                </a:p>
              </p:txBody>
            </p:sp>
            <p:sp>
              <p:nvSpPr>
                <p:cNvPr id="10" name="Google Shape;3736;p134">
                  <a:extLst>
                    <a:ext uri="{FF2B5EF4-FFF2-40B4-BE49-F238E27FC236}">
                      <a16:creationId xmlns:a16="http://schemas.microsoft.com/office/drawing/2014/main" id="{B6CD8227-E86C-46C6-B35A-23E03D91C853}"/>
                    </a:ext>
                  </a:extLst>
                </p:cNvPr>
                <p:cNvSpPr/>
                <p:nvPr/>
              </p:nvSpPr>
              <p:spPr>
                <a:xfrm>
                  <a:off x="1600200" y="1295400"/>
                  <a:ext cx="5410200" cy="6096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Roboto Condensed"/>
                      <a:sym typeface="Roboto Condensed"/>
                    </a:rPr>
                    <a:t>Probe Frequency</a:t>
                  </a:r>
                  <a:endParaRPr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</p:grpSp>
        <p:grpSp>
          <p:nvGrpSpPr>
            <p:cNvPr id="11" name="Google Shape;3737;p134">
              <a:extLst>
                <a:ext uri="{FF2B5EF4-FFF2-40B4-BE49-F238E27FC236}">
                  <a16:creationId xmlns:a16="http://schemas.microsoft.com/office/drawing/2014/main" id="{F56913F3-0242-4A90-A233-E19B3A048CB3}"/>
                </a:ext>
              </a:extLst>
            </p:cNvPr>
            <p:cNvGrpSpPr/>
            <p:nvPr/>
          </p:nvGrpSpPr>
          <p:grpSpPr>
            <a:xfrm>
              <a:off x="722313" y="2277895"/>
              <a:ext cx="1197544" cy="814752"/>
              <a:chOff x="647700" y="1295400"/>
              <a:chExt cx="838200" cy="670560"/>
            </a:xfrm>
          </p:grpSpPr>
          <p:sp>
            <p:nvSpPr>
              <p:cNvPr id="12" name="Google Shape;3738;p134">
                <a:extLst>
                  <a:ext uri="{FF2B5EF4-FFF2-40B4-BE49-F238E27FC236}">
                    <a16:creationId xmlns:a16="http://schemas.microsoft.com/office/drawing/2014/main" id="{89BA2751-3F83-4F1B-AFC6-A7F988B2EAF9}"/>
                  </a:ext>
                </a:extLst>
              </p:cNvPr>
              <p:cNvSpPr/>
              <p:nvPr/>
            </p:nvSpPr>
            <p:spPr>
              <a:xfrm>
                <a:off x="647700" y="1356360"/>
                <a:ext cx="838200" cy="60960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sp>
            <p:nvSpPr>
              <p:cNvPr id="13" name="Google Shape;3739;p134">
                <a:extLst>
                  <a:ext uri="{FF2B5EF4-FFF2-40B4-BE49-F238E27FC236}">
                    <a16:creationId xmlns:a16="http://schemas.microsoft.com/office/drawing/2014/main" id="{78447B24-853B-44ED-8D68-E3AE1C797DA5}"/>
                  </a:ext>
                </a:extLst>
              </p:cNvPr>
              <p:cNvSpPr/>
              <p:nvPr/>
            </p:nvSpPr>
            <p:spPr>
              <a:xfrm>
                <a:off x="647700" y="1295400"/>
                <a:ext cx="838200" cy="6096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rPr>
                  <a:t>01</a:t>
                </a:r>
                <a:endParaRPr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4" name="Google Shape;3740;p134">
              <a:extLst>
                <a:ext uri="{FF2B5EF4-FFF2-40B4-BE49-F238E27FC236}">
                  <a16:creationId xmlns:a16="http://schemas.microsoft.com/office/drawing/2014/main" id="{267DCE6D-D0DD-42F4-BD18-EAAC200C1109}"/>
                </a:ext>
              </a:extLst>
            </p:cNvPr>
            <p:cNvGrpSpPr/>
            <p:nvPr/>
          </p:nvGrpSpPr>
          <p:grpSpPr>
            <a:xfrm>
              <a:off x="722313" y="4511462"/>
              <a:ext cx="1197544" cy="814752"/>
              <a:chOff x="647700" y="1295400"/>
              <a:chExt cx="838200" cy="670560"/>
            </a:xfrm>
          </p:grpSpPr>
          <p:sp>
            <p:nvSpPr>
              <p:cNvPr id="15" name="Google Shape;3741;p134">
                <a:extLst>
                  <a:ext uri="{FF2B5EF4-FFF2-40B4-BE49-F238E27FC236}">
                    <a16:creationId xmlns:a16="http://schemas.microsoft.com/office/drawing/2014/main" id="{B6F3368C-47F1-4E15-A7D4-7857E6B0D2FA}"/>
                  </a:ext>
                </a:extLst>
              </p:cNvPr>
              <p:cNvSpPr/>
              <p:nvPr/>
            </p:nvSpPr>
            <p:spPr>
              <a:xfrm>
                <a:off x="647700" y="1356360"/>
                <a:ext cx="838200" cy="60960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sp>
            <p:nvSpPr>
              <p:cNvPr id="16" name="Google Shape;3742;p134">
                <a:extLst>
                  <a:ext uri="{FF2B5EF4-FFF2-40B4-BE49-F238E27FC236}">
                    <a16:creationId xmlns:a16="http://schemas.microsoft.com/office/drawing/2014/main" id="{D955C366-6734-4B61-B562-CB86B0692EB1}"/>
                  </a:ext>
                </a:extLst>
              </p:cNvPr>
              <p:cNvSpPr/>
              <p:nvPr/>
            </p:nvSpPr>
            <p:spPr>
              <a:xfrm>
                <a:off x="647700" y="1295400"/>
                <a:ext cx="838200" cy="609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rPr>
                  <a:t>02</a:t>
                </a:r>
                <a:endParaRPr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oogle Shape;3746;p134">
              <a:extLst>
                <a:ext uri="{FF2B5EF4-FFF2-40B4-BE49-F238E27FC236}">
                  <a16:creationId xmlns:a16="http://schemas.microsoft.com/office/drawing/2014/main" id="{6B15F340-E421-4962-9E1F-618AB6081BB6}"/>
                </a:ext>
              </a:extLst>
            </p:cNvPr>
            <p:cNvGrpSpPr/>
            <p:nvPr/>
          </p:nvGrpSpPr>
          <p:grpSpPr>
            <a:xfrm>
              <a:off x="11500213" y="2277900"/>
              <a:ext cx="2180791" cy="2107045"/>
              <a:chOff x="7162800" y="1192655"/>
              <a:chExt cx="1318260" cy="1628775"/>
            </a:xfrm>
          </p:grpSpPr>
          <p:sp>
            <p:nvSpPr>
              <p:cNvPr id="18" name="Google Shape;3747;p134">
                <a:extLst>
                  <a:ext uri="{FF2B5EF4-FFF2-40B4-BE49-F238E27FC236}">
                    <a16:creationId xmlns:a16="http://schemas.microsoft.com/office/drawing/2014/main" id="{70EA60F2-5888-4592-AA67-76E95AB381D4}"/>
                  </a:ext>
                </a:extLst>
              </p:cNvPr>
              <p:cNvSpPr/>
              <p:nvPr/>
            </p:nvSpPr>
            <p:spPr>
              <a:xfrm>
                <a:off x="7162800" y="1192655"/>
                <a:ext cx="1219200" cy="162877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sp>
            <p:nvSpPr>
              <p:cNvPr id="19" name="Google Shape;3748;p134">
                <a:extLst>
                  <a:ext uri="{FF2B5EF4-FFF2-40B4-BE49-F238E27FC236}">
                    <a16:creationId xmlns:a16="http://schemas.microsoft.com/office/drawing/2014/main" id="{0E28FC38-6ACF-45FF-84ED-F816D5024324}"/>
                  </a:ext>
                </a:extLst>
              </p:cNvPr>
              <p:cNvSpPr/>
              <p:nvPr/>
            </p:nvSpPr>
            <p:spPr>
              <a:xfrm>
                <a:off x="7261860" y="1192655"/>
                <a:ext cx="1219200" cy="162877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20" name="Google Shape;3749;p134">
              <a:extLst>
                <a:ext uri="{FF2B5EF4-FFF2-40B4-BE49-F238E27FC236}">
                  <a16:creationId xmlns:a16="http://schemas.microsoft.com/office/drawing/2014/main" id="{7510CE5C-9E8A-4B92-87D3-C9A01BB3C66A}"/>
                </a:ext>
              </a:extLst>
            </p:cNvPr>
            <p:cNvGrpSpPr/>
            <p:nvPr/>
          </p:nvGrpSpPr>
          <p:grpSpPr>
            <a:xfrm>
              <a:off x="11500213" y="4511464"/>
              <a:ext cx="2180791" cy="2107051"/>
              <a:chOff x="7162800" y="2897630"/>
              <a:chExt cx="1318260" cy="1647825"/>
            </a:xfrm>
          </p:grpSpPr>
          <p:sp>
            <p:nvSpPr>
              <p:cNvPr id="21" name="Google Shape;3750;p134">
                <a:extLst>
                  <a:ext uri="{FF2B5EF4-FFF2-40B4-BE49-F238E27FC236}">
                    <a16:creationId xmlns:a16="http://schemas.microsoft.com/office/drawing/2014/main" id="{F871AD6C-F9AC-4269-80E2-CBF37D88FDEF}"/>
                  </a:ext>
                </a:extLst>
              </p:cNvPr>
              <p:cNvSpPr/>
              <p:nvPr/>
            </p:nvSpPr>
            <p:spPr>
              <a:xfrm>
                <a:off x="7162800" y="2897630"/>
                <a:ext cx="1219200" cy="1647825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  <p:sp>
            <p:nvSpPr>
              <p:cNvPr id="22" name="Google Shape;3751;p134">
                <a:extLst>
                  <a:ext uri="{FF2B5EF4-FFF2-40B4-BE49-F238E27FC236}">
                    <a16:creationId xmlns:a16="http://schemas.microsoft.com/office/drawing/2014/main" id="{5601577E-0FAE-4782-8E78-08A2CA90840D}"/>
                  </a:ext>
                </a:extLst>
              </p:cNvPr>
              <p:cNvSpPr/>
              <p:nvPr/>
            </p:nvSpPr>
            <p:spPr>
              <a:xfrm>
                <a:off x="7261860" y="2897630"/>
                <a:ext cx="1219200" cy="1647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25" name="Google Shape;3754;p134">
              <a:extLst>
                <a:ext uri="{FF2B5EF4-FFF2-40B4-BE49-F238E27FC236}">
                  <a16:creationId xmlns:a16="http://schemas.microsoft.com/office/drawing/2014/main" id="{47E98B8B-C612-4265-8C97-EBD94C0532A4}"/>
                </a:ext>
              </a:extLst>
            </p:cNvPr>
            <p:cNvGrpSpPr/>
            <p:nvPr/>
          </p:nvGrpSpPr>
          <p:grpSpPr>
            <a:xfrm>
              <a:off x="2171972" y="4511462"/>
              <a:ext cx="9076126" cy="2107053"/>
              <a:chOff x="1938544" y="2376003"/>
              <a:chExt cx="4792657" cy="1154179"/>
            </a:xfrm>
          </p:grpSpPr>
          <p:grpSp>
            <p:nvGrpSpPr>
              <p:cNvPr id="26" name="Google Shape;3755;p134">
                <a:extLst>
                  <a:ext uri="{FF2B5EF4-FFF2-40B4-BE49-F238E27FC236}">
                    <a16:creationId xmlns:a16="http://schemas.microsoft.com/office/drawing/2014/main" id="{A77F959F-C440-4498-B69B-05CBE95E147D}"/>
                  </a:ext>
                </a:extLst>
              </p:cNvPr>
              <p:cNvGrpSpPr/>
              <p:nvPr/>
            </p:nvGrpSpPr>
            <p:grpSpPr>
              <a:xfrm>
                <a:off x="1938544" y="2376003"/>
                <a:ext cx="4792657" cy="446296"/>
                <a:chOff x="1600200" y="1295400"/>
                <a:chExt cx="5410200" cy="670560"/>
              </a:xfrm>
            </p:grpSpPr>
            <p:sp>
              <p:nvSpPr>
                <p:cNvPr id="28" name="Google Shape;3756;p134">
                  <a:extLst>
                    <a:ext uri="{FF2B5EF4-FFF2-40B4-BE49-F238E27FC236}">
                      <a16:creationId xmlns:a16="http://schemas.microsoft.com/office/drawing/2014/main" id="{853D9A04-A1CC-4AE6-84D5-084D48DD9E39}"/>
                    </a:ext>
                  </a:extLst>
                </p:cNvPr>
                <p:cNvSpPr/>
                <p:nvPr/>
              </p:nvSpPr>
              <p:spPr>
                <a:xfrm>
                  <a:off x="1600200" y="1356360"/>
                  <a:ext cx="5410200" cy="609600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Roboto Condensed"/>
                    <a:sym typeface="Roboto Condensed"/>
                  </a:endParaRPr>
                </a:p>
              </p:txBody>
            </p:sp>
            <p:sp>
              <p:nvSpPr>
                <p:cNvPr id="29" name="Google Shape;3757;p134">
                  <a:extLst>
                    <a:ext uri="{FF2B5EF4-FFF2-40B4-BE49-F238E27FC236}">
                      <a16:creationId xmlns:a16="http://schemas.microsoft.com/office/drawing/2014/main" id="{BF344137-2B30-4006-93A7-1657613E6AC4}"/>
                    </a:ext>
                  </a:extLst>
                </p:cNvPr>
                <p:cNvSpPr/>
                <p:nvPr/>
              </p:nvSpPr>
              <p:spPr>
                <a:xfrm>
                  <a:off x="1600200" y="1295400"/>
                  <a:ext cx="5410200" cy="6096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chemeClr val="l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sym typeface="Roboto Condensed"/>
                    </a:rPr>
                    <a:t>Frequency Range</a:t>
                  </a:r>
                  <a:endParaRPr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sp>
            <p:nvSpPr>
              <p:cNvPr id="27" name="Google Shape;3758;p134">
                <a:extLst>
                  <a:ext uri="{FF2B5EF4-FFF2-40B4-BE49-F238E27FC236}">
                    <a16:creationId xmlns:a16="http://schemas.microsoft.com/office/drawing/2014/main" id="{D0BE39C7-B3CC-4767-A9A1-CC4736911B9F}"/>
                  </a:ext>
                </a:extLst>
              </p:cNvPr>
              <p:cNvSpPr/>
              <p:nvPr/>
            </p:nvSpPr>
            <p:spPr>
              <a:xfrm rot="10800000" flipH="1">
                <a:off x="1938544" y="2822299"/>
                <a:ext cx="4792657" cy="707883"/>
              </a:xfrm>
              <a:prstGeom prst="round2SameRect">
                <a:avLst>
                  <a:gd name="adj1" fmla="val 8813"/>
                  <a:gd name="adj2" fmla="val 0"/>
                </a:avLst>
              </a:pr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Roboto Condensed"/>
                  <a:sym typeface="Roboto Condensed"/>
                </a:endParaRPr>
              </a:p>
            </p:txBody>
          </p:sp>
        </p:grpSp>
        <p:sp>
          <p:nvSpPr>
            <p:cNvPr id="31" name="Google Shape;3771;p134">
              <a:extLst>
                <a:ext uri="{FF2B5EF4-FFF2-40B4-BE49-F238E27FC236}">
                  <a16:creationId xmlns:a16="http://schemas.microsoft.com/office/drawing/2014/main" id="{3A6B5E8F-64AB-49AB-BB25-CD163C46C9E6}"/>
                </a:ext>
              </a:extLst>
            </p:cNvPr>
            <p:cNvSpPr/>
            <p:nvPr/>
          </p:nvSpPr>
          <p:spPr>
            <a:xfrm>
              <a:off x="2312431" y="3234630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7F94E23-4620-4B19-B73E-C9696E6E794B}"/>
                </a:ext>
              </a:extLst>
            </p:cNvPr>
            <p:cNvSpPr/>
            <p:nvPr/>
          </p:nvSpPr>
          <p:spPr>
            <a:xfrm>
              <a:off x="2814000" y="3223625"/>
              <a:ext cx="83485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Both ‘mid to high’ and ‘low’ frequency probes are recommended for a complete evaluation.</a:t>
              </a:r>
              <a:r>
                <a:rPr lang="en-US" sz="1400" baseline="300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2, 3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537C73-3795-4473-ACBE-831B35220EB5}"/>
                </a:ext>
              </a:extLst>
            </p:cNvPr>
            <p:cNvSpPr/>
            <p:nvPr/>
          </p:nvSpPr>
          <p:spPr>
            <a:xfrm>
              <a:off x="2814000" y="3778888"/>
              <a:ext cx="84340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Since the thickness of the bowel wall layers usually is less than 1mm, </a:t>
              </a:r>
              <a:r>
                <a:rPr lang="en-US" sz="1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the frequency of a probe must be at least 5 megahertz (MHz) 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for wall layers to be well discriminated.</a:t>
              </a:r>
              <a:r>
                <a:rPr lang="en-US" sz="1400" baseline="300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endParaRPr lang="en-US"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37" name="Google Shape;3771;p134">
              <a:extLst>
                <a:ext uri="{FF2B5EF4-FFF2-40B4-BE49-F238E27FC236}">
                  <a16:creationId xmlns:a16="http://schemas.microsoft.com/office/drawing/2014/main" id="{08EF5518-8EBD-4EB6-9FE9-9D94C81E294C}"/>
                </a:ext>
              </a:extLst>
            </p:cNvPr>
            <p:cNvSpPr/>
            <p:nvPr/>
          </p:nvSpPr>
          <p:spPr>
            <a:xfrm>
              <a:off x="2329883" y="3835656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46329E-7C2A-425D-BB8D-5E0BB1C48EF2}"/>
                </a:ext>
              </a:extLst>
            </p:cNvPr>
            <p:cNvSpPr/>
            <p:nvPr/>
          </p:nvSpPr>
          <p:spPr>
            <a:xfrm>
              <a:off x="2848851" y="5449145"/>
              <a:ext cx="83393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The resolution of a </a:t>
              </a:r>
              <a:r>
                <a:rPr lang="en-US" sz="1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mid-frequency range transducer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(5 – 10MHz) is quite adequate for </a:t>
              </a:r>
              <a:r>
                <a:rPr lang="en-US" sz="1400" i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separating individual layers in the GI wall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r>
                <a:rPr lang="en-US" sz="1400" baseline="300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347F680-7E6E-4715-B328-7125E6DABD53}"/>
                </a:ext>
              </a:extLst>
            </p:cNvPr>
            <p:cNvSpPr/>
            <p:nvPr/>
          </p:nvSpPr>
          <p:spPr>
            <a:xfrm>
              <a:off x="2878467" y="6046433"/>
              <a:ext cx="82195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 </a:t>
              </a:r>
              <a:r>
                <a:rPr lang="en-US" sz="1400" b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low-frequency range transducer 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 – 6MHz) is also needed for </a:t>
              </a:r>
              <a:r>
                <a:rPr lang="en-US" sz="1400" i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 general overview 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and</a:t>
              </a:r>
              <a:r>
                <a:rPr lang="en-US" sz="1400" i="1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deeper-lying bowel segments</a:t>
              </a:r>
              <a:r>
                <a:rPr lang="en-US" sz="14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, such as the rectum or in obese patients.</a:t>
              </a:r>
              <a:r>
                <a:rPr lang="en-US" sz="1400" baseline="3000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endParaRPr lang="en-US" sz="14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40" name="Google Shape;3771;p134">
              <a:extLst>
                <a:ext uri="{FF2B5EF4-FFF2-40B4-BE49-F238E27FC236}">
                  <a16:creationId xmlns:a16="http://schemas.microsoft.com/office/drawing/2014/main" id="{1CE7E212-D7FC-47EE-AABB-78454661DC66}"/>
                </a:ext>
              </a:extLst>
            </p:cNvPr>
            <p:cNvSpPr/>
            <p:nvPr/>
          </p:nvSpPr>
          <p:spPr>
            <a:xfrm>
              <a:off x="2329883" y="5490849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sp>
          <p:nvSpPr>
            <p:cNvPr id="41" name="Google Shape;3771;p134">
              <a:extLst>
                <a:ext uri="{FF2B5EF4-FFF2-40B4-BE49-F238E27FC236}">
                  <a16:creationId xmlns:a16="http://schemas.microsoft.com/office/drawing/2014/main" id="{EAE37C7F-597C-42C7-BE72-81D41C8BA696}"/>
                </a:ext>
              </a:extLst>
            </p:cNvPr>
            <p:cNvSpPr/>
            <p:nvPr/>
          </p:nvSpPr>
          <p:spPr>
            <a:xfrm>
              <a:off x="2354593" y="6054682"/>
              <a:ext cx="360000" cy="360000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Condensed"/>
                <a:sym typeface="Roboto Condensed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6A81BE2-DBC6-4F49-AF32-7EF772A67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53417" y="4955872"/>
              <a:ext cx="1135573" cy="113557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91845E8-4788-45D5-9D50-45A06CDC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45624" y="2626163"/>
              <a:ext cx="1410518" cy="141051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9FF7E1F-9D50-3F0E-A6DF-DA4359C4C9EE}"/>
              </a:ext>
            </a:extLst>
          </p:cNvPr>
          <p:cNvSpPr txBox="1"/>
          <p:nvPr/>
        </p:nvSpPr>
        <p:spPr>
          <a:xfrm>
            <a:off x="931056" y="1648861"/>
            <a:ext cx="12749947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1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Types of probes used for IUS</a:t>
            </a:r>
            <a:r>
              <a:rPr lang="en-IN" sz="1400" b="1" baseline="300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IN" sz="1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>
                <a:latin typeface="Verdana" panose="020B0604030504040204" pitchFamily="34" charset="0"/>
                <a:ea typeface="Verdana" panose="020B0604030504040204" pitchFamily="34" charset="0"/>
              </a:rPr>
              <a:t>Low-frequency convex probe: </a:t>
            </a:r>
            <a:r>
              <a:rPr lang="en-IN" sz="1400">
                <a:latin typeface="Verdana" panose="020B0604030504040204" pitchFamily="34" charset="0"/>
                <a:ea typeface="Verdana" panose="020B0604030504040204" pitchFamily="34" charset="0"/>
              </a:rPr>
              <a:t>Used to scan the abdomen, visualise deeper structures and detect grossly abnormal pathologies.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>
                <a:latin typeface="Verdana" panose="020B0604030504040204" pitchFamily="34" charset="0"/>
                <a:ea typeface="Verdana" panose="020B0604030504040204" pitchFamily="34" charset="0"/>
              </a:rPr>
              <a:t>High-frequency linear probe: </a:t>
            </a:r>
            <a:r>
              <a:rPr lang="en-IN" sz="1400">
                <a:latin typeface="Verdana" panose="020B0604030504040204" pitchFamily="34" charset="0"/>
                <a:ea typeface="Verdana" panose="020B0604030504040204" pitchFamily="34" charset="0"/>
              </a:rPr>
              <a:t>Used for a detailed evaluation of the intestinal wall.</a:t>
            </a:r>
          </a:p>
        </p:txBody>
      </p:sp>
    </p:spTree>
    <p:extLst>
      <p:ext uri="{BB962C8B-B14F-4D97-AF65-F5344CB8AC3E}">
        <p14:creationId xmlns:p14="http://schemas.microsoft.com/office/powerpoint/2010/main" val="289263233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2.xml><?xml version="1.0" encoding="utf-8"?>
<a:theme xmlns:a="http://schemas.openxmlformats.org/drawingml/2006/main" name="1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3.xml><?xml version="1.0" encoding="utf-8"?>
<a:theme xmlns:a="http://schemas.openxmlformats.org/drawingml/2006/main" name="2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4.xml><?xml version="1.0" encoding="utf-8"?>
<a:theme xmlns:a="http://schemas.openxmlformats.org/drawingml/2006/main" name="3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5.xml><?xml version="1.0" encoding="utf-8"?>
<a:theme xmlns:a="http://schemas.openxmlformats.org/drawingml/2006/main" name="4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6.xml><?xml version="1.0" encoding="utf-8"?>
<a:theme xmlns:a="http://schemas.openxmlformats.org/drawingml/2006/main" name="5_Janssen Our Promise Widescreen - COOL">
  <a:themeElements>
    <a:clrScheme name="Janssen Our Promise – COOL">
      <a:dk1>
        <a:srgbClr val="212121"/>
      </a:dk1>
      <a:lt1>
        <a:srgbClr val="FFFFFF"/>
      </a:lt1>
      <a:dk2>
        <a:srgbClr val="646464"/>
      </a:dk2>
      <a:lt2>
        <a:srgbClr val="F4F4F4"/>
      </a:lt2>
      <a:accent1>
        <a:srgbClr val="00A0DF"/>
      </a:accent1>
      <a:accent2>
        <a:srgbClr val="003479"/>
      </a:accent2>
      <a:accent3>
        <a:srgbClr val="1C75BC"/>
      </a:accent3>
      <a:accent4>
        <a:srgbClr val="349941"/>
      </a:accent4>
      <a:accent5>
        <a:srgbClr val="6EBD44"/>
      </a:accent5>
      <a:accent6>
        <a:srgbClr val="7E2E78"/>
      </a:accent6>
      <a:hlink>
        <a:srgbClr val="00A0DE"/>
      </a:hlink>
      <a:folHlink>
        <a:srgbClr val="636363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0DF2A73-5A31-5B45-B812-29C9C639DC3A}" vid="{09BA5CA5-A7C5-604E-82A1-9320D27E1E4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a69562-6208-4f6e-9fc9-2656ac50773a">
      <UserInfo>
        <DisplayName>Pierson, Chris [JJCUS Non-J&amp;J]</DisplayName>
        <AccountId>47</AccountId>
        <AccountType/>
      </UserInfo>
    </SharedWithUsers>
    <lcf76f155ced4ddcb4097134ff3c332f xmlns="2f5a00a0-00a9-4ebd-ab83-b670282423d5">
      <Terms xmlns="http://schemas.microsoft.com/office/infopath/2007/PartnerControls"/>
    </lcf76f155ced4ddcb4097134ff3c332f>
    <TaxCatchAll xmlns="9da69562-6208-4f6e-9fc9-2656ac50773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943893CAC188448441914B5AD973FC" ma:contentTypeVersion="16" ma:contentTypeDescription="Create a new document." ma:contentTypeScope="" ma:versionID="2a3f3a897111ce8682617aa389c4320b">
  <xsd:schema xmlns:xsd="http://www.w3.org/2001/XMLSchema" xmlns:xs="http://www.w3.org/2001/XMLSchema" xmlns:p="http://schemas.microsoft.com/office/2006/metadata/properties" xmlns:ns2="2f5a00a0-00a9-4ebd-ab83-b670282423d5" xmlns:ns3="9da69562-6208-4f6e-9fc9-2656ac50773a" targetNamespace="http://schemas.microsoft.com/office/2006/metadata/properties" ma:root="true" ma:fieldsID="9e7315fea212fa681c7ce3d70417468c" ns2:_="" ns3:_="">
    <xsd:import namespace="2f5a00a0-00a9-4ebd-ab83-b670282423d5"/>
    <xsd:import namespace="9da69562-6208-4f6e-9fc9-2656ac5077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a00a0-00a9-4ebd-ab83-b67028242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82b97c-6a8a-4995-9eb5-298aced380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69562-6208-4f6e-9fc9-2656ac5077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89918e6-1677-47b1-bb66-e2ea32331702}" ma:internalName="TaxCatchAll" ma:showField="CatchAllData" ma:web="9da69562-6208-4f6e-9fc9-2656ac5077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7C0BC3-442B-47CD-AD2E-B6A143BAE3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5803E0-959F-4A0F-BFF5-5EBE93B92320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da69562-6208-4f6e-9fc9-2656ac50773a"/>
    <ds:schemaRef ds:uri="2f5a00a0-00a9-4ebd-ab83-b670282423d5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4212312-F9EB-48E6-940F-FA9C36705892}">
  <ds:schemaRefs>
    <ds:schemaRef ds:uri="2f5a00a0-00a9-4ebd-ab83-b670282423d5"/>
    <ds:schemaRef ds:uri="9da69562-6208-4f6e-9fc9-2656ac5077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J&amp;J Corporate Fullscreen</Template>
  <TotalTime>0</TotalTime>
  <Words>3591</Words>
  <Application>Microsoft Office PowerPoint</Application>
  <PresentationFormat>Custom</PresentationFormat>
  <Paragraphs>229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Avenir</vt:lpstr>
      <vt:lpstr>BlinkMacSystemFont</vt:lpstr>
      <vt:lpstr>Gotham Light</vt:lpstr>
      <vt:lpstr>Hiragino Maru Gothic ProN W4</vt:lpstr>
      <vt:lpstr>Proxima Nova</vt:lpstr>
      <vt:lpstr>Arial</vt:lpstr>
      <vt:lpstr>Calibri</vt:lpstr>
      <vt:lpstr>Georgia</vt:lpstr>
      <vt:lpstr>Roboto</vt:lpstr>
      <vt:lpstr>Roboto Condensed</vt:lpstr>
      <vt:lpstr>Roboto Medium</vt:lpstr>
      <vt:lpstr>Verdana</vt:lpstr>
      <vt:lpstr>Janssen Our Promise Widescreen - COOL</vt:lpstr>
      <vt:lpstr>1_Janssen Our Promise Widescreen - COOL</vt:lpstr>
      <vt:lpstr>2_Janssen Our Promise Widescreen - COOL</vt:lpstr>
      <vt:lpstr>3_Janssen Our Promise Widescreen - COOL</vt:lpstr>
      <vt:lpstr>4_Janssen Our Promise Widescreen - COOL</vt:lpstr>
      <vt:lpstr>5_Janssen Our Promise Widescreen - COOL</vt:lpstr>
      <vt:lpstr>Chapter 3: Patient preparation and basic IUS techniques</vt:lpstr>
      <vt:lpstr>About IUS Primer module</vt:lpstr>
      <vt:lpstr>Special thanks to IUS Primer AOCC working group members</vt:lpstr>
      <vt:lpstr>Learning Objectives</vt:lpstr>
      <vt:lpstr>Ideal conditions for IUS examination</vt:lpstr>
      <vt:lpstr>Patient preparation for IUS examination</vt:lpstr>
      <vt:lpstr>Patient preparation for doppler and I.V. contrast</vt:lpstr>
      <vt:lpstr>Specific considerations for pediatric patients</vt:lpstr>
      <vt:lpstr>Choice of probes (transducers) for the IUS examination</vt:lpstr>
      <vt:lpstr>Ultrasound principles &amp; instrumentation - orientation &amp; imaging planes</vt:lpstr>
      <vt:lpstr>Steps for IUS examination</vt:lpstr>
      <vt:lpstr>Steps for IUS examination – examining large bowel</vt:lpstr>
      <vt:lpstr>Identifying sigmoid colon as the first step for examining large bowel on IUS</vt:lpstr>
      <vt:lpstr>PowerPoint Presentation</vt:lpstr>
      <vt:lpstr>Steps for IUS examination – examining small bowel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 primer learning module</dc:title>
  <dc:creator>Sajita Setia</dc:creator>
  <cp:lastModifiedBy>Kawamura, Shiho [JANJP]</cp:lastModifiedBy>
  <cp:revision>1</cp:revision>
  <cp:lastPrinted>2019-02-06T04:20:42Z</cp:lastPrinted>
  <dcterms:created xsi:type="dcterms:W3CDTF">2018-06-06T22:07:21Z</dcterms:created>
  <dcterms:modified xsi:type="dcterms:W3CDTF">2023-02-09T09:37:13Z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0x01010086943893CAC188448441914B5AD973FC</vt:lpwstr>
  </property>
  <property fmtid="{D5CDD505-2E9C-101B-9397-08002B2CF9AE}" pid="3" name="MediaServiceImageTags">
    <vt:lpwstr/>
  </property>
</Properties>
</file>